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88" r:id="rId10"/>
    <p:sldId id="264" r:id="rId11"/>
    <p:sldId id="478" r:id="rId12"/>
    <p:sldId id="278" r:id="rId13"/>
    <p:sldId id="279" r:id="rId14"/>
    <p:sldId id="281" r:id="rId15"/>
    <p:sldId id="268" r:id="rId16"/>
    <p:sldId id="269" r:id="rId17"/>
    <p:sldId id="479" r:id="rId18"/>
    <p:sldId id="285" r:id="rId19"/>
    <p:sldId id="480" r:id="rId20"/>
    <p:sldId id="481" r:id="rId21"/>
    <p:sldId id="482" r:id="rId22"/>
    <p:sldId id="483" r:id="rId23"/>
    <p:sldId id="270" r:id="rId24"/>
    <p:sldId id="283" r:id="rId25"/>
    <p:sldId id="284" r:id="rId26"/>
    <p:sldId id="275" r:id="rId27"/>
    <p:sldId id="286" r:id="rId28"/>
    <p:sldId id="276" r:id="rId29"/>
    <p:sldId id="277" r:id="rId30"/>
    <p:sldId id="484" r:id="rId3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138F6-BBA5-42E5-ADE8-B29A1BBE6BD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9993-217D-4A60-90A0-2EF958F00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9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178189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>
                <a:solidFill>
                  <a:srgbClr val="0033CC"/>
                </a:solidFill>
                <a:latin typeface="Georgia"/>
                <a:cs typeface="Georgia"/>
              </a:rPr>
              <a:t>2</a:t>
            </a:r>
            <a:r>
              <a:rPr sz="4000" b="1" spc="-225" dirty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/>
              <a:t>МИНИМАЛЬНОЕ КОЛИЧЕСТВО БАЛЛОВ</a:t>
            </a:r>
            <a:br>
              <a:rPr lang="ru-RU" sz="2000" dirty="0"/>
            </a:br>
            <a:r>
              <a:rPr lang="ru-RU" sz="2000" dirty="0"/>
              <a:t>для поступления в ВУЗ 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51058"/>
              </p:ext>
            </p:extLst>
          </p:nvPr>
        </p:nvGraphicFramePr>
        <p:xfrm>
          <a:off x="152400" y="973551"/>
          <a:ext cx="8839199" cy="412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1070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4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819400" y="361951"/>
            <a:ext cx="594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6C435-3155-4037-BF62-856FBB6B7B91}"/>
              </a:ext>
            </a:extLst>
          </p:cNvPr>
          <p:cNvSpPr txBox="1"/>
          <p:nvPr/>
        </p:nvSpPr>
        <p:spPr>
          <a:xfrm>
            <a:off x="1219200" y="1242120"/>
            <a:ext cx="71628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 3" charset="2"/>
              <a:buChar char=""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ЕГЭ получит </a:t>
            </a:r>
            <a:r>
              <a:rPr lang="ru-RU" sz="1800" b="1" i="1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ниже установленного минимального количества баллов 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из обязательных учебных предметов,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повторную сдачу в дополнительные сроки, предусмотренные единым расписанием.</a:t>
            </a:r>
          </a:p>
          <a:p>
            <a:pPr algn="just"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ЕГЭ не получает минимального количества баллов ЕГЭ 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по выб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ору, то </a:t>
            </a:r>
            <a:r>
              <a:rPr lang="ru-RU" sz="2000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таких участников предусмотрена </a:t>
            </a:r>
            <a:r>
              <a:rPr lang="ru-RU" sz="2000" b="1" u="sng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через год</a:t>
            </a:r>
            <a:r>
              <a:rPr lang="ru-RU" sz="2000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0ED-3124-4159-82FD-2DEF749F5EF6}"/>
              </a:ext>
            </a:extLst>
          </p:cNvPr>
          <p:cNvSpPr txBox="1"/>
          <p:nvPr/>
        </p:nvSpPr>
        <p:spPr>
          <a:xfrm>
            <a:off x="2819400" y="285750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7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477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819400" y="361951"/>
            <a:ext cx="594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6C435-3155-4037-BF62-856FBB6B7B91}"/>
              </a:ext>
            </a:extLst>
          </p:cNvPr>
          <p:cNvSpPr txBox="1"/>
          <p:nvPr/>
        </p:nvSpPr>
        <p:spPr>
          <a:xfrm>
            <a:off x="533400" y="1242120"/>
            <a:ext cx="8229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в основные сроки получают уведомление, в котором указываются:</a:t>
            </a:r>
          </a:p>
          <a:p>
            <a:pPr indent="266700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</a:p>
          <a:p>
            <a:pPr indent="266700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экзамена (далее – ППЭ)</a:t>
            </a:r>
          </a:p>
          <a:p>
            <a:pPr indent="266700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выпускников сопровождают уполномоченные представители от образовательного учреждения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начинается в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10:00 по местному времени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доске.</a:t>
            </a:r>
          </a:p>
          <a:p>
            <a:pPr indent="266700">
              <a:lnSpc>
                <a:spcPct val="9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0ED-3124-4159-82FD-2DEF749F5EF6}"/>
              </a:ext>
            </a:extLst>
          </p:cNvPr>
          <p:cNvSpPr txBox="1"/>
          <p:nvPr/>
        </p:nvSpPr>
        <p:spPr>
          <a:xfrm>
            <a:off x="2895600" y="29595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ЕГЭ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819400" y="361951"/>
            <a:ext cx="594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0ED-3124-4159-82FD-2DEF749F5EF6}"/>
              </a:ext>
            </a:extLst>
          </p:cNvPr>
          <p:cNvSpPr txBox="1"/>
          <p:nvPr/>
        </p:nvSpPr>
        <p:spPr>
          <a:xfrm>
            <a:off x="2895600" y="29595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ЕГЭ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23A14-35EA-4DDA-A3C5-8E19296B9079}"/>
              </a:ext>
            </a:extLst>
          </p:cNvPr>
          <p:cNvSpPr txBox="1"/>
          <p:nvPr/>
        </p:nvSpPr>
        <p:spPr>
          <a:xfrm>
            <a:off x="1295400" y="1500724"/>
            <a:ext cx="7315200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>
              <a:lnSpc>
                <a:spcPct val="80000"/>
              </a:lnSpc>
            </a:pPr>
            <a:r>
              <a:rPr lang="ru-RU" alt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брать с собой?</a:t>
            </a:r>
          </a:p>
          <a:p>
            <a:pPr marL="533400">
              <a:lnSpc>
                <a:spcPct val="80000"/>
              </a:lnSpc>
            </a:pP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>
              <a:lnSpc>
                <a:spcPct val="8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без обложки!</a:t>
            </a:r>
          </a:p>
          <a:p>
            <a:pPr marL="533400">
              <a:lnSpc>
                <a:spcPct val="80000"/>
              </a:lnSpc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 с чернилами черного цвета                                (2 шт.).</a:t>
            </a:r>
          </a:p>
          <a:p>
            <a:pPr marL="533400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средства обучения и воспитания (перечень  - в расписании ЕГЭ).</a:t>
            </a:r>
          </a:p>
          <a:p>
            <a:pPr marL="533400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(для учащихся с ОВЗ).</a:t>
            </a:r>
          </a:p>
          <a:p>
            <a:pPr marL="533400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обувь! Очки без футляра!</a:t>
            </a:r>
          </a:p>
          <a:p>
            <a:pPr marL="533400"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>
              <a:lnSpc>
                <a:spcPct val="80000"/>
              </a:lnSpc>
            </a:pPr>
            <a:r>
              <a:rPr lang="ru-RU" altLang="ru-RU" sz="1800" b="1" i="1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участники ОГЭ обязаны оставить в специально разрешенном месте для хранения личных вещей до входа в ППЭ</a:t>
            </a:r>
          </a:p>
        </p:txBody>
      </p:sp>
    </p:spTree>
    <p:extLst>
      <p:ext uri="{BB962C8B-B14F-4D97-AF65-F5344CB8AC3E}">
        <p14:creationId xmlns:p14="http://schemas.microsoft.com/office/powerpoint/2010/main" val="59584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819400" y="361951"/>
            <a:ext cx="594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0ED-3124-4159-82FD-2DEF749F5EF6}"/>
              </a:ext>
            </a:extLst>
          </p:cNvPr>
          <p:cNvSpPr txBox="1"/>
          <p:nvPr/>
        </p:nvSpPr>
        <p:spPr>
          <a:xfrm>
            <a:off x="2895600" y="29595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ЕГЭ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23A14-35EA-4DDA-A3C5-8E19296B9079}"/>
              </a:ext>
            </a:extLst>
          </p:cNvPr>
          <p:cNvSpPr txBox="1"/>
          <p:nvPr/>
        </p:nvSpPr>
        <p:spPr>
          <a:xfrm>
            <a:off x="990600" y="885172"/>
            <a:ext cx="7620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аккредитации граждан в качестве общественных наблюдателей при проведении ГИА» (приказ </a:t>
            </a:r>
            <a:r>
              <a:rPr lang="ru-RU" altLang="ru-RU" b="1" dirty="0" err="1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altLang="ru-RU" b="1" dirty="0">
                <a:solidFill>
                  <a:srgbClr val="2405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28 июня 2013 г. № 491 )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2014г. : оснащение пунктов проведения ЕГЭ системами видеонаблюдения. Каждая аудитория оборудована системами видеонаблюдения (ст. 98 ФЗ).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аудитории 1 общественный наблюдатель.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мобильным телефоном запрещено!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правил участник ЕГЭ удаляется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 с внесением записи в протокол проведения экзамена в аудитории с указанием причины удаления.   На бланках и в пропуске проставляется метка о факте удаления с экзамена.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права пересдачи ЕГЭ в этом учебном году)</a:t>
            </a:r>
          </a:p>
        </p:txBody>
      </p:sp>
    </p:spTree>
    <p:extLst>
      <p:ext uri="{BB962C8B-B14F-4D97-AF65-F5344CB8AC3E}">
        <p14:creationId xmlns:p14="http://schemas.microsoft.com/office/powerpoint/2010/main" val="364679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819400" y="361951"/>
            <a:ext cx="5943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7C0ED-3124-4159-82FD-2DEF749F5EF6}"/>
              </a:ext>
            </a:extLst>
          </p:cNvPr>
          <p:cNvSpPr txBox="1"/>
          <p:nvPr/>
        </p:nvSpPr>
        <p:spPr>
          <a:xfrm>
            <a:off x="2438400" y="93960"/>
            <a:ext cx="647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B63D9-20C0-4743-B6F0-A6FE0E5EF087}"/>
              </a:ext>
            </a:extLst>
          </p:cNvPr>
          <p:cNvSpPr txBox="1"/>
          <p:nvPr/>
        </p:nvSpPr>
        <p:spPr>
          <a:xfrm>
            <a:off x="2286000" y="140498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215384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</a:p>
        </p:txBody>
      </p:sp>
      <p:pic>
        <p:nvPicPr>
          <p:cNvPr id="9" name="Picture 4" descr="Копия (2) TEACHER">
            <a:extLst>
              <a:ext uri="{FF2B5EF4-FFF2-40B4-BE49-F238E27FC236}">
                <a16:creationId xmlns:a16="http://schemas.microsoft.com/office/drawing/2014/main" id="{D47107BE-1B9E-427C-BF75-DE8C0562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71765"/>
            <a:ext cx="2666999" cy="290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2" y="942182"/>
            <a:ext cx="5920018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>
                <a:latin typeface="Georgia"/>
                <a:cs typeface="Georgia"/>
              </a:rPr>
              <a:t>Итоговое</a:t>
            </a:r>
            <a:r>
              <a:rPr lang="ru-RU" sz="2100" b="1" spc="-155" dirty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 </a:t>
            </a:r>
            <a:r>
              <a:rPr sz="2100" b="1" spc="-155" dirty="0" err="1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>
                <a:latin typeface="Georgia"/>
                <a:cs typeface="Georgia"/>
              </a:rPr>
              <a:t> </a:t>
            </a:r>
            <a:r>
              <a:rPr sz="2100" b="1" spc="-135" dirty="0">
                <a:latin typeface="Georgia"/>
                <a:cs typeface="Georgia"/>
              </a:rPr>
              <a:t>с </a:t>
            </a:r>
            <a:r>
              <a:rPr lang="ru-RU" sz="2100" b="1" spc="-135" dirty="0">
                <a:latin typeface="Georgia"/>
                <a:cs typeface="Georgia"/>
              </a:rPr>
              <a:t> </a:t>
            </a:r>
            <a:r>
              <a:rPr sz="2100" b="1" spc="-155" dirty="0" err="1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>
                <a:latin typeface="Georgia"/>
                <a:cs typeface="Georgia"/>
              </a:rPr>
              <a:t>Золотой</a:t>
            </a:r>
            <a:r>
              <a:rPr sz="2100" b="1" spc="-160" dirty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</a:t>
            </a:r>
            <a:b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(</a:t>
            </a:r>
            <a:r>
              <a:rPr lang="ru-RU" sz="2400" u="heavy" spc="1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202</a:t>
            </a:r>
            <a:r>
              <a:rPr lang="ru-RU" sz="2000" spc="70" dirty="0">
                <a:latin typeface="Georgia"/>
                <a:cs typeface="Georgia"/>
              </a:rPr>
              <a:t>2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shTopImg" descr="146144">
            <a:extLst>
              <a:ext uri="{FF2B5EF4-FFF2-40B4-BE49-F238E27FC236}">
                <a16:creationId xmlns:a16="http://schemas.microsoft.com/office/drawing/2014/main" id="{377DBBB1-B2BC-462E-9FEC-4E2556AE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1" y="1052225"/>
            <a:ext cx="5181600" cy="3787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89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3123"/>
            <a:ext cx="868680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lang="ru-RU"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lang="ru-RU"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lang="ru-RU"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400" spc="15" dirty="0">
                <a:latin typeface="Georgia"/>
                <a:cs typeface="Georgia"/>
              </a:rPr>
              <a:t>для </a:t>
            </a:r>
            <a:r>
              <a:rPr lang="ru-RU" sz="2400" spc="140" dirty="0">
                <a:latin typeface="Georgia"/>
                <a:cs typeface="Georgia"/>
              </a:rPr>
              <a:t>всех </a:t>
            </a:r>
            <a:r>
              <a:rPr lang="ru-RU" sz="2400" spc="125" dirty="0">
                <a:latin typeface="Georgia"/>
                <a:cs typeface="Georgia"/>
              </a:rPr>
              <a:t>выпускников </a:t>
            </a:r>
            <a:r>
              <a:rPr lang="ru-RU" sz="2400" spc="55" dirty="0">
                <a:latin typeface="Georgia"/>
                <a:cs typeface="Georgia"/>
              </a:rPr>
              <a:t>школ  </a:t>
            </a:r>
            <a:r>
              <a:rPr lang="ru-RU" sz="2400" spc="100" dirty="0">
                <a:latin typeface="Georgia"/>
                <a:cs typeface="Georgia"/>
              </a:rPr>
              <a:t>текущего года </a:t>
            </a:r>
            <a:r>
              <a:rPr lang="ru-RU" sz="2400" spc="95" dirty="0">
                <a:latin typeface="Georgia"/>
                <a:cs typeface="Georgia"/>
              </a:rPr>
              <a:t>являются </a:t>
            </a:r>
            <a:r>
              <a:rPr lang="ru-RU"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lang="ru-RU" sz="2400" b="1" spc="-25" dirty="0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lang="ru-RU"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</a:t>
            </a:r>
            <a:r>
              <a:rPr lang="ru-RU"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lang="ru-RU"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Georgia"/>
                <a:cs typeface="Georgia"/>
              </a:rPr>
              <a:t>математике (базовая) </a:t>
            </a:r>
            <a:r>
              <a:rPr lang="ru-RU"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lang="ru-RU"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lang="ru-RU"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400" b="1" spc="-70" dirty="0">
                <a:solidFill>
                  <a:srgbClr val="C00000"/>
                </a:solidFill>
                <a:latin typeface="Georgia"/>
                <a:cs typeface="Georgia"/>
              </a:rPr>
              <a:t>(профильная)</a:t>
            </a:r>
            <a:endParaRPr lang="ru-RU"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 algn="ctr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 err="1">
                <a:solidFill>
                  <a:srgbClr val="C00000"/>
                </a:solidFill>
                <a:latin typeface="Georgia"/>
                <a:cs typeface="Georgia"/>
              </a:rPr>
              <a:t>Положительные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 err="1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40" dirty="0" err="1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 err="1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2400" spc="45" dirty="0">
                <a:latin typeface="Georgia"/>
                <a:cs typeface="Georgia"/>
              </a:rPr>
              <a:t>(преодоление</a:t>
            </a:r>
            <a:r>
              <a:rPr lang="ru-RU" sz="2400" dirty="0">
                <a:latin typeface="Georgia"/>
                <a:cs typeface="Georgia"/>
              </a:rPr>
              <a:t> </a:t>
            </a:r>
            <a:r>
              <a:rPr lang="ru-RU" sz="2400" spc="70" dirty="0">
                <a:latin typeface="Georgia"/>
                <a:cs typeface="Georgia"/>
              </a:rPr>
              <a:t>минимальной </a:t>
            </a:r>
            <a:r>
              <a:rPr lang="ru-RU" sz="2400" spc="114" dirty="0">
                <a:latin typeface="Georgia"/>
                <a:cs typeface="Georgia"/>
              </a:rPr>
              <a:t>границы, </a:t>
            </a:r>
            <a:r>
              <a:rPr lang="ru-RU" sz="2400" spc="105" dirty="0">
                <a:latin typeface="Georgia"/>
                <a:cs typeface="Georgia"/>
              </a:rPr>
              <a:t>устанавливаемой  </a:t>
            </a:r>
            <a:r>
              <a:rPr lang="ru-RU" sz="2400" spc="85" dirty="0">
                <a:latin typeface="Georgia"/>
                <a:cs typeface="Georgia"/>
              </a:rPr>
              <a:t>ежегодно </a:t>
            </a:r>
            <a:r>
              <a:rPr lang="ru-RU" sz="2400" spc="60" dirty="0" err="1">
                <a:latin typeface="Georgia"/>
                <a:cs typeface="Georgia"/>
              </a:rPr>
              <a:t>Росообрнадзором</a:t>
            </a:r>
            <a:r>
              <a:rPr lang="ru-RU" sz="2400" spc="60" dirty="0">
                <a:latin typeface="Georgia"/>
                <a:cs typeface="Georgia"/>
              </a:rPr>
              <a:t>),</a:t>
            </a:r>
            <a:r>
              <a:rPr lang="ru-RU" sz="2400" spc="320" dirty="0">
                <a:latin typeface="Georgia"/>
                <a:cs typeface="Georgia"/>
              </a:rPr>
              <a:t> </a:t>
            </a:r>
            <a:r>
              <a:rPr lang="ru-RU" sz="2400" spc="95" dirty="0">
                <a:latin typeface="Georgia"/>
                <a:cs typeface="Georgia"/>
              </a:rPr>
              <a:t>являются</a:t>
            </a:r>
            <a:r>
              <a:rPr lang="ru-RU" sz="2400" dirty="0">
                <a:latin typeface="Georgia"/>
                <a:cs typeface="Georgia"/>
              </a:rPr>
              <a:t> </a:t>
            </a:r>
            <a:r>
              <a:rPr sz="2400" b="1" spc="5" dirty="0" err="1">
                <a:solidFill>
                  <a:srgbClr val="C00000"/>
                </a:solidFill>
                <a:latin typeface="Georgia"/>
                <a:cs typeface="Georgia"/>
              </a:rPr>
              <a:t>основанием</a:t>
            </a: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 err="1">
                <a:latin typeface="Georgia"/>
                <a:cs typeface="Georgia"/>
              </a:rPr>
              <a:t>итоговой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 err="1">
                <a:latin typeface="Georgia"/>
                <a:cs typeface="Georgia"/>
              </a:rPr>
              <a:t>государственную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spc="45" dirty="0" err="1">
                <a:latin typeface="Georgia"/>
                <a:cs typeface="Georgia"/>
              </a:rPr>
              <a:t>итоговую</a:t>
            </a:r>
            <a:r>
              <a:rPr sz="2400" spc="45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69860" cy="458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8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заявление на участие в итоговой аттестации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20" dirty="0">
                <a:solidFill>
                  <a:srgbClr val="C00000"/>
                </a:solidFill>
                <a:latin typeface="Arial"/>
                <a:cs typeface="Arial"/>
              </a:rPr>
              <a:t> ПОЛУЧЕНИЕ </a:t>
            </a:r>
            <a:r>
              <a:rPr lang="ru-RU"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(ВЫБОРКА ИЗ РБД)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295" dirty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И РОДИТЕЛЕЙ</a:t>
            </a:r>
            <a:endParaRPr lang="ru-RU" sz="2800" dirty="0">
              <a:latin typeface="Georgia"/>
              <a:cs typeface="Georgia"/>
            </a:endParaRPr>
          </a:p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3</a:t>
            </a:r>
            <a:r>
              <a:rPr sz="3600" b="1" spc="125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>
                <a:latin typeface="Trebuchet MS"/>
                <a:cs typeface="Trebuchet MS"/>
              </a:rPr>
              <a:t>(</a:t>
            </a:r>
            <a:r>
              <a:rPr lang="ru-RU" sz="2400" b="1" i="1" spc="-135" dirty="0">
                <a:latin typeface="Trebuchet MS"/>
                <a:cs typeface="Trebuchet MS"/>
              </a:rPr>
              <a:t>март-апрель</a:t>
            </a:r>
            <a:r>
              <a:rPr sz="2400" b="1" i="1" spc="-135" dirty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B9720-6574-4593-90C1-D1400539D68A}"/>
              </a:ext>
            </a:extLst>
          </p:cNvPr>
          <p:cNvSpPr txBox="1"/>
          <p:nvPr/>
        </p:nvSpPr>
        <p:spPr>
          <a:xfrm>
            <a:off x="2743200" y="361950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6C435-3155-4037-BF62-856FBB6B7B91}"/>
              </a:ext>
            </a:extLst>
          </p:cNvPr>
          <p:cNvSpPr txBox="1"/>
          <p:nvPr/>
        </p:nvSpPr>
        <p:spPr>
          <a:xfrm>
            <a:off x="1219200" y="1276350"/>
            <a:ext cx="7162800" cy="3063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Выполненная экзаменационная работа оценивается </a:t>
            </a:r>
            <a:r>
              <a:rPr lang="ru-RU" alt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первичных баллах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первичных баллов за выполнение каждого задания можно узнать в спецификации КИМ по предмету.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переводятся в тестовые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 устанавливают итоговый результат ЕГЭ по 100-балльной шкале (см сайт школы)..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ЕГЭ с полученными ими результатами ЕГЭ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общеобразовательному предмету </a:t>
            </a:r>
            <a:r>
              <a:rPr lang="ru-RU" alt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течение 1 рабочего дня со дня их передачи в ОО.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день считается официальным днем объявления результатов.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каждого участника заносятся в федеральную информационную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365083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Расписания ЕГЭ 2022</a:t>
            </a:r>
            <a:br>
              <a:rPr lang="ru-RU" sz="3200" dirty="0"/>
            </a:br>
            <a:r>
              <a:rPr lang="ru-RU" sz="2400" dirty="0">
                <a:solidFill>
                  <a:srgbClr val="C00000"/>
                </a:solidFill>
              </a:rPr>
              <a:t>основной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40911"/>
              </p:ext>
            </p:extLst>
          </p:nvPr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Расписание ЕГЭ 2022</a:t>
            </a:r>
            <a:br>
              <a:rPr lang="ru-RU" sz="3200" dirty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6361"/>
              </p:ext>
            </p:extLst>
          </p:nvPr>
        </p:nvGraphicFramePr>
        <p:xfrm>
          <a:off x="0" y="895351"/>
          <a:ext cx="9143999" cy="422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3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dcmitype/"/>
    <ds:schemaRef ds:uri="http://schemas.microsoft.com/office/2006/documentManagement/types"/>
    <ds:schemaRef ds:uri="http://purl.org/dc/terms/"/>
    <ds:schemaRef ds:uri="4c48e722-e5ee-4bb4-abb8-2d4075f5b3da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1179</Words>
  <Application>Microsoft Office PowerPoint</Application>
  <PresentationFormat>Экран (16:9)</PresentationFormat>
  <Paragraphs>283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</vt:lpstr>
      <vt:lpstr>РАСПИСАНИЕ ЕГЭ</vt:lpstr>
      <vt:lpstr>Презентация PowerPoint</vt:lpstr>
      <vt:lpstr>Расписания ЕГЭ 2022 основной период</vt:lpstr>
      <vt:lpstr>Расписание ЕГЭ 2022 </vt:lpstr>
      <vt:lpstr>МИНИМАЛЬНОЕ КОЛИЧЕСТВО БАЛЛОВ для поступления в ВУЗ 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 (от 1 до 10 баллов)</vt:lpstr>
      <vt:lpstr> МЕДАЛЬ «За особые успехи в учении»</vt:lpstr>
      <vt:lpstr> САЙТЫ В ПОМОЩЬ</vt:lpstr>
      <vt:lpstr> САЙТЫ В ПОМОЩЬ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Проверка2 Пользователь</cp:lastModifiedBy>
  <cp:revision>57</cp:revision>
  <dcterms:created xsi:type="dcterms:W3CDTF">2019-10-15T10:38:01Z</dcterms:created>
  <dcterms:modified xsi:type="dcterms:W3CDTF">2022-01-28T07:39:01Z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