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490" r:id="rId2"/>
    <p:sldId id="256" r:id="rId3"/>
    <p:sldId id="438" r:id="rId4"/>
    <p:sldId id="437" r:id="rId5"/>
    <p:sldId id="473" r:id="rId6"/>
    <p:sldId id="439" r:id="rId7"/>
    <p:sldId id="475" r:id="rId8"/>
    <p:sldId id="476" r:id="rId9"/>
    <p:sldId id="514" r:id="rId10"/>
    <p:sldId id="477" r:id="rId11"/>
    <p:sldId id="478" r:id="rId12"/>
    <p:sldId id="479" r:id="rId13"/>
    <p:sldId id="480" r:id="rId14"/>
    <p:sldId id="512" r:id="rId15"/>
    <p:sldId id="481" r:id="rId16"/>
    <p:sldId id="482" r:id="rId17"/>
    <p:sldId id="483" r:id="rId18"/>
    <p:sldId id="484" r:id="rId19"/>
    <p:sldId id="515" r:id="rId20"/>
    <p:sldId id="485" r:id="rId21"/>
    <p:sldId id="486" r:id="rId22"/>
    <p:sldId id="488" r:id="rId23"/>
    <p:sldId id="489" r:id="rId24"/>
    <p:sldId id="513" r:id="rId25"/>
    <p:sldId id="492" r:id="rId26"/>
    <p:sldId id="493" r:id="rId27"/>
    <p:sldId id="494" r:id="rId28"/>
    <p:sldId id="495" r:id="rId29"/>
    <p:sldId id="496" r:id="rId30"/>
    <p:sldId id="497" r:id="rId31"/>
    <p:sldId id="498" r:id="rId32"/>
    <p:sldId id="499" r:id="rId33"/>
    <p:sldId id="501" r:id="rId34"/>
    <p:sldId id="502" r:id="rId35"/>
    <p:sldId id="503" r:id="rId36"/>
    <p:sldId id="505" r:id="rId37"/>
    <p:sldId id="506" r:id="rId38"/>
    <p:sldId id="507" r:id="rId39"/>
    <p:sldId id="508" r:id="rId40"/>
    <p:sldId id="509" r:id="rId41"/>
    <p:sldId id="510" r:id="rId42"/>
    <p:sldId id="516" r:id="rId43"/>
    <p:sldId id="517" r:id="rId44"/>
    <p:sldId id="518" r:id="rId45"/>
    <p:sldId id="519" r:id="rId46"/>
    <p:sldId id="271" r:id="rId47"/>
    <p:sldId id="521" r:id="rId48"/>
    <p:sldId id="270" r:id="rId49"/>
    <p:sldId id="520" r:id="rId50"/>
    <p:sldId id="269" r:id="rId51"/>
    <p:sldId id="273" r:id="rId5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416" autoAdjust="0"/>
  </p:normalViewPr>
  <p:slideViewPr>
    <p:cSldViewPr snapToGrid="0">
      <p:cViewPr varScale="1">
        <p:scale>
          <a:sx n="97" d="100"/>
          <a:sy n="97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97BC8-B0BF-4032-A2F0-5DFBE1C09497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FB267-2B8E-4AB1-BC04-EBE55E098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36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>
            <a:extLst>
              <a:ext uri="{FF2B5EF4-FFF2-40B4-BE49-F238E27FC236}">
                <a16:creationId xmlns:a16="http://schemas.microsoft.com/office/drawing/2014/main" id="{CE0838EF-7FE8-45A6-87AA-41F53A6860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>
            <a:extLst>
              <a:ext uri="{FF2B5EF4-FFF2-40B4-BE49-F238E27FC236}">
                <a16:creationId xmlns:a16="http://schemas.microsoft.com/office/drawing/2014/main" id="{89642127-020A-4C45-8538-45BA14B60E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9940" name="Номер слайда 3">
            <a:extLst>
              <a:ext uri="{FF2B5EF4-FFF2-40B4-BE49-F238E27FC236}">
                <a16:creationId xmlns:a16="http://schemas.microsoft.com/office/drawing/2014/main" id="{02A29715-64C3-4DCE-ADC0-E1EF966FEA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9F8AFE-FD05-44ED-A46A-1C96B569E12C}" type="slidenum">
              <a:rPr lang="ru-RU" altLang="ru-RU"/>
              <a:pPr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6FB267-2B8E-4AB1-BC04-EBE55E098F2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50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6FB267-2B8E-4AB1-BC04-EBE55E098F21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347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6FB267-2B8E-4AB1-BC04-EBE55E098F21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15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6FB267-2B8E-4AB1-BC04-EBE55E098F21}" type="slidenum">
              <a:rPr lang="ru-RU" smtClean="0"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735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68DE49-B64A-4D18-B744-BBD590B0A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E58ECA2-7836-439A-87B4-482AFC57C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5AB3B7-7DCE-4F2A-BAA6-BD47CCEA5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1635-45DF-42AB-B270-6666E81F69FD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48AC73-4E3C-45DA-A24F-BE16F7CC2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8D8D7E-6DB0-4298-BB54-642E35C0B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0B8D-6A1D-4270-9D46-DEA19CA35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39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FD34B3-983C-454F-9E4C-62B77E825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C2E8781-5CBC-45D0-8E21-185503538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480C1B-7D67-46D5-8677-2C8B92D15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1635-45DF-42AB-B270-6666E81F69FD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3FB685-ED42-4B90-BD3C-EED73708E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9BEE9F-095A-4E0D-B04A-CE9F83FA6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0B8D-6A1D-4270-9D46-DEA19CA35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15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AEF17E1-4443-4C59-B71A-E9E0B25D28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5351CE-BCB9-4F5F-9C20-F957CA118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3897AC-85C7-4C76-856C-27FC159B2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1635-45DF-42AB-B270-6666E81F69FD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4D49AE-B4A1-4F01-B0D5-D097AD285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62C110-FE50-429E-B105-FB96791F4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0B8D-6A1D-4270-9D46-DEA19CA35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13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A38B6-4996-4A0D-A9BF-C225E4AA5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845593-DDC0-4FC4-9ABB-E8AC2349C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5D377F-167B-4187-8AA1-807FEB811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1635-45DF-42AB-B270-6666E81F69FD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FBD3AE-D708-434A-9230-E1D2AE322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F213FE-EA87-4A21-8071-0360D2134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0B8D-6A1D-4270-9D46-DEA19CA35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35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C37835-CCB2-4095-9B91-497542B2F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955771-A638-4E94-8EF8-C4BC660DE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A41744-B8B5-4D1E-BF94-14F49138B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1635-45DF-42AB-B270-6666E81F69FD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77ED04-1E70-47B5-B50C-672C8FF4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4EE07B-0F6C-4F0B-B36D-5551C5A9B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0B8D-6A1D-4270-9D46-DEA19CA35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76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B1242A-6BD3-4019-832D-A7DB4C76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E782BA-B3DD-4DB4-AD91-8EC49B1E4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C4BE42A-4DF9-447F-BFBF-49B9C8BA7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09FFB1C-7EBB-40BD-A91B-771986AA7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1635-45DF-42AB-B270-6666E81F69FD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B3DEED-E67D-405B-AB2C-4E3FC9AE0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45B819-9087-4B1B-9B93-67515A48F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0B8D-6A1D-4270-9D46-DEA19CA35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73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4B0475-B353-4411-9E0C-23C0DF720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3BAE6E-BC56-46A3-B0A5-8EFF91961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666B76-71DA-4026-A813-D48A8B175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C02A030-8B5A-4DED-9428-B3CBB60388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5AAE060-465A-487A-83E3-9DDB85F4A6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17D5641-A3C1-4B2F-BF4F-77B0F215A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1635-45DF-42AB-B270-6666E81F69FD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728A39F-3CED-4D4E-A317-6DDA00018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23E9876-A225-4B3B-B0F3-C65246EF0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0B8D-6A1D-4270-9D46-DEA19CA35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91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84D75D-B08C-4C05-8241-91E6ABA04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EBABE4F-1C4A-48A3-933E-12ACA597B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1635-45DF-42AB-B270-6666E81F69FD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5E50287-5DDA-4591-BE2F-9CE201CA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A77EAE-57AE-4656-981C-AB0DF096D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0B8D-6A1D-4270-9D46-DEA19CA35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75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5B4E5C0-B25D-4194-A8CC-93FD3737D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1635-45DF-42AB-B270-6666E81F69FD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C35BE6F-8484-4368-96E7-7413F31A9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8DED934-2380-41B7-A00E-B5198AC8F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0B8D-6A1D-4270-9D46-DEA19CA35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08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D34382-E078-4E3C-A4EA-B226DDBAE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17DAE4-E19E-46B1-8B65-B766E6A50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7131AA-C380-4930-90C5-1AA738038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7663B3-93C2-438E-88BC-C1185CDAD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1635-45DF-42AB-B270-6666E81F69FD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369661-E6E5-4B9D-8D04-33801F732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4AA9069-EC9B-4E1F-A53B-DD1316C88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0B8D-6A1D-4270-9D46-DEA19CA35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35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0C5D1D-712D-4505-A43C-1793BD718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BA9B8E5-E908-44E1-8D97-310A799C1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C59F35D-BC7D-4790-BD6C-39F797EF19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3D1611-9A14-424F-B481-E0F8777ED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1635-45DF-42AB-B270-6666E81F69FD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EE0407-4CA8-496F-97EC-5E2E53FBE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1F95B0-E889-4FE2-8F0B-A6DFD04DC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0B8D-6A1D-4270-9D46-DEA19CA35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50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CF8DB7-F3F5-447F-A0A2-1C4629919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B75B819-7D1C-47A4-986D-CDD0FE076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0BCE98-10E0-4D4D-A972-B71317811E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41635-45DF-42AB-B270-6666E81F69FD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C61B5D-80B5-4DDD-8B97-A056B0408A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7096F3-59F7-45CF-BD2A-F30B7627C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00B8D-6A1D-4270-9D46-DEA19CA35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99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A57054-644E-4B68-8783-988DC7F35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Родительская конференция</a:t>
            </a:r>
            <a:b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9-х классов</a:t>
            </a:r>
            <a:b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151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9F5C158-D86E-40CD-BB54-DA8FBEA74147}"/>
              </a:ext>
            </a:extLst>
          </p:cNvPr>
          <p:cNvSpPr/>
          <p:nvPr/>
        </p:nvSpPr>
        <p:spPr>
          <a:xfrm>
            <a:off x="497150" y="372862"/>
            <a:ext cx="11372296" cy="684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3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ОГЭ по всем учебным предметам начинается</a:t>
            </a:r>
            <a:b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10.00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местному времени; </a:t>
            </a:r>
          </a:p>
          <a:p>
            <a:pPr indent="449580" algn="just">
              <a:lnSpc>
                <a:spcPct val="130000"/>
              </a:lnSpc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Прибытие на пункт проведения экзамена в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09.00.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30000"/>
              </a:lnSpc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в ППЭ осуществляется </a:t>
            </a:r>
            <a:r>
              <a:rPr lang="ru-RU" altLang="ru-RU" sz="24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у участников документов</a:t>
            </a:r>
            <a:r>
              <a:rPr lang="ru-RU" alt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удостоверяющих личность,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их в списках распределения в данный ППЭ.</a:t>
            </a:r>
          </a:p>
          <a:p>
            <a:pPr indent="449580" algn="just">
              <a:lnSpc>
                <a:spcPct val="130000"/>
              </a:lnSpc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ОГЭ по математике, русскому языку, литературе составляет 3 часа 55 минут (235 минут); по физике, обществознанию, истории, биологии, химии – 3 часа (180 минут); по информатике и информационно-коммуникационным технологиям (ИКТ), географии – 2 часа 30 минут (150 минут); иностранным языкам (английский, французский, немецкий, испанский) (кроме раздела «Говорение») – 2 часа (120 минут); по иностранным языкам (английский, французский, немецкий, испанский) (раздел «Говорение») – 15 минут.</a:t>
            </a:r>
          </a:p>
          <a:p>
            <a:pPr indent="449580" algn="just">
              <a:lnSpc>
                <a:spcPct val="130000"/>
              </a:lnSpc>
            </a:pPr>
            <a:endParaRPr lang="ru-RU" altLang="ru-RU"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51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588D7BD-0146-4473-8866-2E85C919847A}"/>
              </a:ext>
            </a:extLst>
          </p:cNvPr>
          <p:cNvSpPr/>
          <p:nvPr/>
        </p:nvSpPr>
        <p:spPr>
          <a:xfrm>
            <a:off x="692457" y="-5601677"/>
            <a:ext cx="11070455" cy="416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3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860E7E-A81F-4DB6-82AB-298111F9D8C9}"/>
              </a:ext>
            </a:extLst>
          </p:cNvPr>
          <p:cNvSpPr txBox="1"/>
          <p:nvPr/>
        </p:nvSpPr>
        <p:spPr>
          <a:xfrm>
            <a:off x="220133" y="355600"/>
            <a:ext cx="11853334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использование участниками экзаменов следующих средств обучения и воспитания по соответствующим учебным предметам: </a:t>
            </a:r>
          </a:p>
          <a:p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русскому языку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орфографические словари, позволяющие устанавливать нормативное написание слов; </a:t>
            </a:r>
          </a:p>
          <a:p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математике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линейка, не содержащая справочной информации (далее – линейка), для построения чертежей и рисунков; справочные материалы, содержащие основные формулы курса математики образовательной программы основного общего образования;</a:t>
            </a:r>
          </a:p>
          <a:p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физике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линейка для построения графиков, оптических и электрических схем; непрограммируемый калькулятор, обеспечивающий выполнение арифметических вычислений (сложение, вычитание, умножение, деление, извлечение корня) и вычисление тригонометрических функций (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ctg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arcsin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arccos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arctg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а также не осуществляющий функций средства связи, хранилища базы данных и не имеющий доступ к сетям передачи данных (в том числе к информационно-телекоммуникационной сети «Интернет») (далее – непрограммируемый калькулятор); лабораторное оборудование для выполнения экспериментальных заданий КИМ ОГЭ по проведению измерения физических величин;</a:t>
            </a:r>
          </a:p>
        </p:txBody>
      </p:sp>
    </p:spTree>
    <p:extLst>
      <p:ext uri="{BB962C8B-B14F-4D97-AF65-F5344CB8AC3E}">
        <p14:creationId xmlns:p14="http://schemas.microsoft.com/office/powerpoint/2010/main" val="1055618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64353CF-47D1-4A09-A527-255CACCDDFA4}"/>
              </a:ext>
            </a:extLst>
          </p:cNvPr>
          <p:cNvSpPr/>
          <p:nvPr/>
        </p:nvSpPr>
        <p:spPr>
          <a:xfrm>
            <a:off x="589379" y="414970"/>
            <a:ext cx="1059993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химии 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непрограммируемый калькулятор; лабораторное оборудование для проведения химических опытов, предусмотренных заданиями КИМ ОГЭ; периодическая система химических элементов Д.И. Менделеева, таблица растворимости солей, кислот и оснований в воде, электрохимический ряд напряжений металлов;</a:t>
            </a:r>
          </a:p>
          <a:p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ru-RU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биологии 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линейка для проведения измерений при выполнении заданий КИМ ОГЭ с рисунками; непрограммируемый калькулятор; </a:t>
            </a:r>
          </a:p>
          <a:p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литературе 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орфографические словари, позволяющие устанавливать нормативное написание слов и определять значения лексической единицы; полные тексты художественных произведений, а также сборники лирики;</a:t>
            </a:r>
          </a:p>
        </p:txBody>
      </p:sp>
    </p:spTree>
    <p:extLst>
      <p:ext uri="{BB962C8B-B14F-4D97-AF65-F5344CB8AC3E}">
        <p14:creationId xmlns:p14="http://schemas.microsoft.com/office/powerpoint/2010/main" val="2788443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498E28A-128F-4E9B-ABC4-BF280D7250E3}"/>
              </a:ext>
            </a:extLst>
          </p:cNvPr>
          <p:cNvSpPr/>
          <p:nvPr/>
        </p:nvSpPr>
        <p:spPr>
          <a:xfrm>
            <a:off x="754601" y="700048"/>
            <a:ext cx="1061769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географии 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линейка для измерения расстояний по топографической карте; непрограммируемый калькулятор; географические атласы для 7-9 классов для решения практических заданий КИМ ОГЭ; </a:t>
            </a:r>
          </a:p>
          <a:p>
            <a:r>
              <a:rPr lang="ru-RU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по иностранным языкам 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технические средства, обеспечивающие воспроизведение аудиозаписей, содержащихся на электронных носителях, для выполнения заданий раздела «Аудирование» КИМ ОГЭ; компьютерная техника, не имеющая доступ к информационно-телекоммуникационной сети «Интернет»;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аудиогарнитура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выполнения заданий раздела «Говорение» КИМ ОГЭ;</a:t>
            </a:r>
          </a:p>
          <a:p>
            <a:r>
              <a:rPr lang="ru-RU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информатике и информационно-коммуникационным технологиям (ИКТ) 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компьютерная техника, не имеющая доступ к информационно-телекоммуникационной сети «Интернет».</a:t>
            </a:r>
          </a:p>
        </p:txBody>
      </p:sp>
    </p:spTree>
    <p:extLst>
      <p:ext uri="{BB962C8B-B14F-4D97-AF65-F5344CB8AC3E}">
        <p14:creationId xmlns:p14="http://schemas.microsoft.com/office/powerpoint/2010/main" val="1910878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01B87E-E3F3-4D7F-8C67-2811154E33E4}"/>
              </a:ext>
            </a:extLst>
          </p:cNvPr>
          <p:cNvSpPr txBox="1"/>
          <p:nvPr/>
        </p:nvSpPr>
        <p:spPr>
          <a:xfrm>
            <a:off x="914401" y="2690336"/>
            <a:ext cx="1002453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проведения ОГЭ на средствах обучения и воспитания не допускается делать пометки, относящиеся к содержанию заданий КИМ ОГЭ по учебным предметам.</a:t>
            </a:r>
          </a:p>
        </p:txBody>
      </p:sp>
    </p:spTree>
    <p:extLst>
      <p:ext uri="{BB962C8B-B14F-4D97-AF65-F5344CB8AC3E}">
        <p14:creationId xmlns:p14="http://schemas.microsoft.com/office/powerpoint/2010/main" val="261692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A1A7D32-8102-447C-B2D4-FEDCD8CF3E58}"/>
              </a:ext>
            </a:extLst>
          </p:cNvPr>
          <p:cNvSpPr/>
          <p:nvPr/>
        </p:nvSpPr>
        <p:spPr>
          <a:xfrm>
            <a:off x="861133" y="861134"/>
            <a:ext cx="1092841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Итоговое собеседование </a:t>
            </a:r>
          </a:p>
          <a:p>
            <a:pPr algn="ctr"/>
            <a:endParaRPr lang="ru-RU" sz="4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Итоговое собеседование как условие допуска к государственной итоговой аттестации по образовательным программам основного общего образования (далее – ГИА) проводится для обучающихся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IX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классов.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63566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6D088C-9D40-4B67-85E4-3523D934A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собеседование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B2A1E3-B9CF-4485-B517-44ADC9B28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Порядок подачи заявления на участие в итоговом собеседовании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участия в итоговом собеседовании обучающиеся подают заявление  и согласие на обработку персональных данных в образовательные организации, в которых обучающиеся осваивают образовательные программы основного общего образования, а экстерны – в организации, осуществляющие образовательную деятельность по имеющим государственную аккредитацию образовательным программам основного общего образования, по выбору экстернов не позднее чем за две недели до начала проведения итогового собеседования.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277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9B93CEC-9094-473A-9E5C-5A9685C5514A}"/>
              </a:ext>
            </a:extLst>
          </p:cNvPr>
          <p:cNvSpPr/>
          <p:nvPr/>
        </p:nvSpPr>
        <p:spPr>
          <a:xfrm>
            <a:off x="284085" y="284085"/>
            <a:ext cx="11674136" cy="5913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ru-RU" sz="2400" b="1" kern="0" dirty="0">
                <a:solidFill>
                  <a:srgbClr val="365F9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и продолжительность проведения итогового собеседования</a:t>
            </a:r>
            <a:endParaRPr lang="ru-RU" sz="2400" b="1" kern="0" dirty="0"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5.1. Итоговое собеседования проводится во вторую среду февраля.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5.2. Продолжительность проведения итогового собеседования для каждого участника итогового собеседования составляет в среднем 15 минут.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участников итогового собеседования с ОВЗ, участников итогового собеседования – детей-инвалидов и инвалидов продолжительность проведения итогового собеседования увеличивается на 30 минут. 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случае получения неудовлетворительного результата («незачет») за итоговое собеседование обучающиеся, экстерны вправе пересдать итоговое собеседование в текущем учебном году, но не более двух раз и только в дополнительные сроки, предусмотренные расписанием проведения итогового собеседования (во вторую рабочую среду марта и первый рабочий понедельник мая).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Участники итогового собеседования могут быть повторно допущены в текущем учебном году к прохождению итогового собеседования в случаях, предусмотренных настоящими Рекомендациями, в дополнительные сроки. 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998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D070BCB-C80A-4C0B-A295-3B68F2BB204F}"/>
              </a:ext>
            </a:extLst>
          </p:cNvPr>
          <p:cNvSpPr/>
          <p:nvPr/>
        </p:nvSpPr>
        <p:spPr>
          <a:xfrm>
            <a:off x="665825" y="1484301"/>
            <a:ext cx="10955045" cy="434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5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Подготовка к проведению итогового собеседования в образовательной организации</a:t>
            </a:r>
            <a:endParaRPr lang="ru-RU" sz="28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6.1. Итоговое собеседование может проводиться в ходе учебного процесса в образовательной организации. Участники итогового собеседования могут принимать участие в итоговом собеседовании без отрыва от образовательного процесса (находиться на уроке во время ожидания очереди и возвращаться на урок после проведения итогового собеседования). При этом итоговое собеседование может проводиться и вне учебного процесса в образовательной организации. </a:t>
            </a:r>
            <a:endParaRPr lang="ru-RU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645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03F86E5-F113-4BAF-9E9F-6EDBB95785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133" y="304801"/>
            <a:ext cx="10735734" cy="623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279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F43BDF-7DF5-487B-A72A-819CCCE4DF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1746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4324F1-0F73-4382-B5D1-110367FC4A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2157273"/>
            <a:ext cx="11230251" cy="4101483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 9-х классов. (ОГЭ)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собеседование.</a:t>
            </a:r>
          </a:p>
          <a:p>
            <a:pPr marL="457200" indent="-457200" algn="l">
              <a:buAutoNum type="arabicPeriod"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СОО (10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классы)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146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1E20ED2-D316-4037-B0ED-D1C3240ADAEF}"/>
              </a:ext>
            </a:extLst>
          </p:cNvPr>
          <p:cNvSpPr/>
          <p:nvPr/>
        </p:nvSpPr>
        <p:spPr>
          <a:xfrm>
            <a:off x="230819" y="-3134656"/>
            <a:ext cx="11709647" cy="8447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состав комиссии по проведению итогового собеседования входят: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8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ответственный организатор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образовательной организации, обеспечивающий подготовку и проведение итогового собеседования;</a:t>
            </a:r>
            <a:endParaRPr lang="ru-RU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организаторы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проведения итогового собеседования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экзаменатор-собеседник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(не менее одного на аудиторию),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технический специалист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(не менее одного на образовательную организацию),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955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39A0732-F40E-451D-BD5C-E6671C6A15F1}"/>
              </a:ext>
            </a:extLst>
          </p:cNvPr>
          <p:cNvSpPr/>
          <p:nvPr/>
        </p:nvSpPr>
        <p:spPr>
          <a:xfrm>
            <a:off x="772357" y="2439947"/>
            <a:ext cx="10981678" cy="2819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состав комиссии по проверке ответов участников итогового собеседования входят: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эксперты по проверке ответов участников итогового собеседования. К проверке ответов участников итогового собеседования привлекаются только учителя русского языка и литературы. </a:t>
            </a:r>
            <a:endParaRPr lang="ru-RU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833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D57B314-37DC-4260-B4F7-B90889D3F726}"/>
              </a:ext>
            </a:extLst>
          </p:cNvPr>
          <p:cNvSpPr/>
          <p:nvPr/>
        </p:nvSpPr>
        <p:spPr>
          <a:xfrm>
            <a:off x="701336" y="921840"/>
            <a:ext cx="10857390" cy="5676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ru-RU" sz="2800" b="1" kern="0" dirty="0">
                <a:solidFill>
                  <a:srgbClr val="365F9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Повторный допуск к проведению итогового собеседования</a:t>
            </a:r>
          </a:p>
          <a:p>
            <a:pPr algn="just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ru-RU" sz="2800" b="1" kern="0" dirty="0">
              <a:solidFill>
                <a:srgbClr val="365F91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Повторно допускаются к итоговому собеседованию в дополнительные сроки в текущем учебном году (во вторую рабочую среду марта и первый рабочий понедельник мая) следующие обучающиеся, экстерны:</a:t>
            </a:r>
            <a:endParaRPr lang="ru-RU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получившие по итоговому собеседованию неудовлетворительный результат («незачет»);</a:t>
            </a:r>
            <a:endParaRPr lang="ru-RU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 явившиеся на итоговое собеседование по уважительным причинам (болезнь или иные обстоятельства), подтвержденным документально;</a:t>
            </a:r>
            <a:endParaRPr lang="ru-RU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 завершившие итоговое собеседование по уважительным причинам (болезнь или иные обстоятельства), подтвержденным документально.</a:t>
            </a:r>
            <a:endParaRPr lang="ru-RU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04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6C8B658-0AED-4052-B1C9-11CA1ABE5237}"/>
              </a:ext>
            </a:extLst>
          </p:cNvPr>
          <p:cNvSpPr/>
          <p:nvPr/>
        </p:nvSpPr>
        <p:spPr>
          <a:xfrm>
            <a:off x="985421" y="1029810"/>
            <a:ext cx="10706470" cy="2353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ru-RU" sz="2800" b="1" kern="0" dirty="0">
                <a:solidFill>
                  <a:srgbClr val="365F9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 действия результатов итогового собеседования</a:t>
            </a:r>
            <a:endParaRPr lang="ru-RU" sz="2800" b="1" kern="0" dirty="0">
              <a:solidFill>
                <a:srgbClr val="365F91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765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247650">
              <a:lnSpc>
                <a:spcPct val="115000"/>
              </a:lnSpc>
              <a:spcAft>
                <a:spcPts val="0"/>
              </a:spcAft>
            </a:pPr>
            <a:endParaRPr lang="ru-RU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Действие результата итогового собеседования как допуска к ГИА – бессрочно.</a:t>
            </a:r>
            <a:endParaRPr lang="ru-RU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569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983755-393E-436A-BD25-3E1C670783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9600" b="1" dirty="0"/>
              <a:t>ФГОС СОО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EFD8F36-3CBB-41A3-B8ED-4781879871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(10-11 классы)</a:t>
            </a:r>
          </a:p>
        </p:txBody>
      </p:sp>
    </p:spTree>
    <p:extLst>
      <p:ext uri="{BB962C8B-B14F-4D97-AF65-F5344CB8AC3E}">
        <p14:creationId xmlns:p14="http://schemas.microsoft.com/office/powerpoint/2010/main" val="41468055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33BA5-37EF-46C5-8BE6-216A5BCD8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и документационное обеспечение введения и реализации ФГОС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0A02A8-7309-432B-A693-F7634D2A0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altLang="ru-RU" b="1" dirty="0"/>
              <a:t>Федеральный государственный стандарт СОО</a:t>
            </a:r>
            <a:r>
              <a:rPr lang="ru-RU" altLang="ru-RU" dirty="0"/>
              <a:t>, утверждённый</a:t>
            </a:r>
            <a:r>
              <a:rPr lang="ru-RU" altLang="ru-RU" b="1" dirty="0"/>
              <a:t> </a:t>
            </a:r>
            <a:r>
              <a:rPr lang="ru-RU" altLang="ru-RU" dirty="0"/>
              <a:t>приказом Минобрнауки России от 17.05.2012 г. (с последующими дополнениями и изменениями).</a:t>
            </a:r>
          </a:p>
          <a:p>
            <a:r>
              <a:rPr lang="ru-RU" altLang="ru-RU" b="1" dirty="0"/>
              <a:t>Муниципальные нормативные акты</a:t>
            </a:r>
            <a:r>
              <a:rPr lang="ru-RU" altLang="ru-RU" dirty="0"/>
              <a:t> о введении ФГОС СОО (приказы, постановления, распоряжения), создание муниципальных «дорожных карт», Координационных советов по введению ФГОС.</a:t>
            </a:r>
          </a:p>
          <a:p>
            <a:r>
              <a:rPr lang="ru-RU" altLang="ru-RU" b="1" dirty="0"/>
              <a:t>Локальные акты и документы</a:t>
            </a:r>
            <a:r>
              <a:rPr lang="ru-RU" altLang="ru-RU" dirty="0"/>
              <a:t> – основная образовательная программа СОО, рабочие программы учебных предметов (курсов), положения, приказы, «дорожная карта» введения ФГОС СОО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3623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0B1724-2E38-40D4-90F1-D4B9E280B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/>
              <a:t>Предметные результаты освоения основной образовательной программы СОО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BD4E78-4EC8-414A-8ED4-C67C069E4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Устанавливаются для учебных предметов на </a:t>
            </a:r>
            <a:r>
              <a:rPr lang="ru-RU" altLang="ru-RU" b="1" dirty="0"/>
              <a:t>базовом и углубленном уровнях.</a:t>
            </a:r>
          </a:p>
          <a:p>
            <a:r>
              <a:rPr lang="ru-RU" altLang="ru-RU" dirty="0"/>
              <a:t>На </a:t>
            </a:r>
            <a:r>
              <a:rPr lang="ru-RU" altLang="ru-RU" b="1" dirty="0"/>
              <a:t>базовом уровне</a:t>
            </a:r>
            <a:r>
              <a:rPr lang="ru-RU" altLang="ru-RU" dirty="0"/>
              <a:t> ориентированы на обеспечение преимущественно общеобразовательной и общекультурной подготовки. </a:t>
            </a:r>
          </a:p>
          <a:p>
            <a:r>
              <a:rPr lang="ru-RU" altLang="ru-RU" dirty="0"/>
              <a:t>На </a:t>
            </a:r>
            <a:r>
              <a:rPr lang="ru-RU" altLang="ru-RU" b="1" dirty="0"/>
              <a:t>углубленном уровне</a:t>
            </a:r>
            <a:r>
              <a:rPr lang="ru-RU" altLang="ru-RU" dirty="0"/>
              <a:t> ориентированы преимущественно на подготовку к последующему профессиональному образованию, развитие индивидуальных способностей обучающихся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7716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BB7CF7-A4E3-4269-BF76-3ECA72B08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/>
              <a:t>Предметные результаты освоения основной образовательной программы СОО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8A03E1-0678-4A66-A86D-AFA37713C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>
                <a:latin typeface="Times New Roman" panose="02020603050405020304" pitchFamily="18" charset="0"/>
              </a:rPr>
              <a:t>Для </a:t>
            </a:r>
            <a:r>
              <a:rPr lang="ru-RU" altLang="ru-RU" b="1" dirty="0">
                <a:latin typeface="Times New Roman" panose="02020603050405020304" pitchFamily="18" charset="0"/>
              </a:rPr>
              <a:t>интегрированных учебных предметов</a:t>
            </a:r>
            <a:r>
              <a:rPr lang="ru-RU" altLang="ru-RU" dirty="0">
                <a:latin typeface="Times New Roman" panose="02020603050405020304" pitchFamily="18" charset="0"/>
              </a:rPr>
              <a:t> ориентированы на формирование целостных представлений о мире и общей культуры обучающихся </a:t>
            </a:r>
          </a:p>
          <a:p>
            <a:r>
              <a:rPr lang="ru-RU" altLang="ru-RU" dirty="0">
                <a:latin typeface="Times New Roman" panose="02020603050405020304" pitchFamily="18" charset="0"/>
              </a:rPr>
              <a:t>Должны обеспечивать возможность дальнейшего успешного </a:t>
            </a:r>
            <a:r>
              <a:rPr lang="ru-RU" altLang="ru-RU" b="1" dirty="0">
                <a:latin typeface="Times New Roman" panose="02020603050405020304" pitchFamily="18" charset="0"/>
              </a:rPr>
              <a:t>профессионального обучения</a:t>
            </a:r>
            <a:r>
              <a:rPr lang="ru-RU" altLang="ru-RU" dirty="0">
                <a:latin typeface="Times New Roman" panose="02020603050405020304" pitchFamily="18" charset="0"/>
              </a:rPr>
              <a:t> или </a:t>
            </a:r>
            <a:r>
              <a:rPr lang="ru-RU" altLang="ru-RU" b="1" dirty="0">
                <a:latin typeface="Times New Roman" panose="02020603050405020304" pitchFamily="18" charset="0"/>
              </a:rPr>
              <a:t>профессиональной подготовки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4792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7C4E5C-3C91-4479-A945-0F01DA3E5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Организация внеурочной деятельности на уровне СОО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663865-C115-455D-9BEA-BBE7C4DDB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altLang="ru-RU" dirty="0"/>
              <a:t>По </a:t>
            </a:r>
            <a:r>
              <a:rPr lang="ru-RU" altLang="ru-RU" b="1" u="sng" dirty="0"/>
              <a:t>направлениям развития личности: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dirty="0"/>
              <a:t>    духовно-нравственное, спортивно-оздоровительное, социальное, </a:t>
            </a:r>
            <a:r>
              <a:rPr lang="ru-RU" altLang="ru-RU" dirty="0" err="1"/>
              <a:t>общеинтеллектуальное</a:t>
            </a:r>
            <a:r>
              <a:rPr lang="ru-RU" altLang="ru-RU" dirty="0"/>
              <a:t>, общекультурное 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dirty="0"/>
              <a:t>  </a:t>
            </a:r>
            <a:r>
              <a:rPr lang="ru-RU" altLang="ru-RU" b="1" u="sng" dirty="0"/>
              <a:t>Формы:</a:t>
            </a:r>
            <a:r>
              <a:rPr lang="ru-RU" altLang="ru-RU" dirty="0"/>
              <a:t> художественные студии, спортивные клубы и секции, юношеские организации, краеведческая работа, научно-практические конференции, школьные научные общества, олимпиады, поисковые и научные исследования, общественно полезные практики, военно-патриотические объединения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6869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172533-6710-4AEA-8F06-A9B30BA60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Система внутренней оценки качества образования на уровне СОО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A45E88-D5C0-4FCC-835F-FDE65667F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None/>
            </a:pPr>
            <a:r>
              <a:rPr lang="ru-RU" altLang="ru-RU" b="1" u="sng" dirty="0"/>
              <a:t>Должна включать: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dirty="0"/>
              <a:t>   - оценку предметных и метапредметных результатов образования;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dirty="0"/>
              <a:t>  - промежуточную аттестацию обучающихся в рамках урочной и внеурочной деятельности; 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dirty="0"/>
              <a:t>  - содержание и критерии оценки результатов по учебным предметам, выносимым на государственную (итоговую) аттестацию;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dirty="0"/>
              <a:t>   - критерии оценки и формы представления и учёта результатов оценки учебно-исследовательской и проектной деятельности обучающихся.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182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3">
            <a:extLst>
              <a:ext uri="{FF2B5EF4-FFF2-40B4-BE49-F238E27FC236}">
                <a16:creationId xmlns:a16="http://schemas.microsoft.com/office/drawing/2014/main" id="{075C8A4F-7994-4F86-8079-57C6D0278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938" y="260351"/>
            <a:ext cx="8229600" cy="936625"/>
          </a:xfrm>
        </p:spPr>
        <p:txBody>
          <a:bodyPr/>
          <a:lstStyle/>
          <a:p>
            <a:pPr algn="ctr" eaLnBrk="1" hangingPunct="1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ПРОВЕДЕНИЯ ГИА</a:t>
            </a:r>
          </a:p>
        </p:txBody>
      </p:sp>
      <p:sp>
        <p:nvSpPr>
          <p:cNvPr id="11267" name="Содержимое 2">
            <a:extLst>
              <a:ext uri="{FF2B5EF4-FFF2-40B4-BE49-F238E27FC236}">
                <a16:creationId xmlns:a16="http://schemas.microsoft.com/office/drawing/2014/main" id="{01D515FB-DDAC-4A2D-A608-DD821A82399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0213" y="1358283"/>
            <a:ext cx="10946167" cy="4909352"/>
          </a:xfrm>
        </p:spPr>
        <p:txBody>
          <a:bodyPr/>
          <a:lstStyle/>
          <a:p>
            <a:pPr marL="0" indent="539750" algn="just">
              <a:spcBef>
                <a:spcPct val="0"/>
              </a:spcBef>
              <a:buNone/>
              <a:tabLst>
                <a:tab pos="539750" algn="l"/>
              </a:tabLst>
            </a:pP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ОГЭ – это форма государственной итоговой аттестации по образовательным программам основного общего образования. </a:t>
            </a:r>
          </a:p>
          <a:p>
            <a:pPr marL="0" indent="539750" algn="just">
              <a:spcBef>
                <a:spcPct val="0"/>
              </a:spcBef>
              <a:buNone/>
              <a:tabLst>
                <a:tab pos="539750" algn="l"/>
              </a:tabLst>
            </a:pP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ОГЭ используются контрольные измерительные материалы стандартизированной формы.</a:t>
            </a:r>
          </a:p>
          <a:p>
            <a:pPr marL="0" indent="539750" algn="just">
              <a:spcBef>
                <a:spcPct val="0"/>
              </a:spcBef>
              <a:buNone/>
              <a:tabLst>
                <a:tab pos="539750" algn="l"/>
              </a:tabLst>
            </a:pPr>
            <a:endParaRPr lang="ru-RU" alt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9750" algn="just">
              <a:spcBef>
                <a:spcPct val="0"/>
              </a:spcBef>
              <a:buNone/>
              <a:tabLst>
                <a:tab pos="539750" algn="l"/>
              </a:tabLst>
            </a:pP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ГВЭ</a:t>
            </a:r>
            <a:r>
              <a:rPr lang="en-US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дети-инвалиды, справка ПМПК)</a:t>
            </a:r>
          </a:p>
          <a:p>
            <a:pPr marL="0" indent="539750" algn="just">
              <a:spcBef>
                <a:spcPct val="0"/>
              </a:spcBef>
              <a:buNone/>
              <a:tabLst>
                <a:tab pos="539750" algn="l"/>
              </a:tabLst>
            </a:pP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ГИА в виде письменных и устных экзаменов с использованием текстов, тем, заданий, билетов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525EF-D1FF-49BC-BD9A-04A98516B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Учебный 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8189D1-C7DC-442B-9B64-DBACEC003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altLang="ru-RU" dirty="0"/>
              <a:t>Образовательная программа </a:t>
            </a:r>
          </a:p>
          <a:p>
            <a:pPr algn="ctr">
              <a:buFontTx/>
              <a:buNone/>
            </a:pPr>
            <a:r>
              <a:rPr lang="ru-RU" altLang="ru-RU" dirty="0"/>
              <a:t>среднего общего образования</a:t>
            </a:r>
          </a:p>
          <a:p>
            <a:pPr algn="ctr">
              <a:buFontTx/>
              <a:buNone/>
            </a:pPr>
            <a:r>
              <a:rPr lang="ru-RU" altLang="ru-RU" dirty="0"/>
              <a:t>может включать </a:t>
            </a:r>
            <a:r>
              <a:rPr lang="ru-RU" altLang="ru-RU" b="1" i="1" dirty="0"/>
              <a:t>как один, так и несколько учебных планов</a:t>
            </a:r>
          </a:p>
          <a:p>
            <a:pPr algn="ctr">
              <a:buFontTx/>
              <a:buNone/>
            </a:pPr>
            <a:r>
              <a:rPr lang="ru-RU" altLang="ru-RU" dirty="0"/>
              <a:t>в том числе учебные планы </a:t>
            </a:r>
            <a:r>
              <a:rPr lang="ru-RU" altLang="ru-RU" b="1" i="1" dirty="0"/>
              <a:t>различных профилей обучения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21292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142A2-4BFD-44C7-89EC-E7BC1EEE8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Моделирование учебного плана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5E5FAA-B681-47D1-A4ED-9A88762CB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altLang="ru-RU" dirty="0"/>
              <a:t> Учебный план предусматривает изучение </a:t>
            </a:r>
            <a:r>
              <a:rPr lang="ru-RU" altLang="ru-RU" b="1" u="sng" dirty="0"/>
              <a:t>обязательных учебных предметов</a:t>
            </a:r>
            <a:r>
              <a:rPr lang="ru-RU" altLang="ru-RU" dirty="0"/>
              <a:t>: </a:t>
            </a:r>
          </a:p>
          <a:p>
            <a:pPr>
              <a:buNone/>
            </a:pPr>
            <a:r>
              <a:rPr lang="ru-RU" altLang="ru-RU" dirty="0"/>
              <a:t>    - и общих для включения во все учебные планы учебных предметов, в том числе на углубленном уровне».</a:t>
            </a:r>
          </a:p>
          <a:p>
            <a:pPr>
              <a:buNone/>
            </a:pPr>
            <a:r>
              <a:rPr lang="ru-RU" altLang="ru-RU" dirty="0"/>
              <a:t>    - учебных предметов по выбору из обязательных предметных областей, </a:t>
            </a:r>
          </a:p>
          <a:p>
            <a:pPr>
              <a:buNone/>
            </a:pPr>
            <a:r>
              <a:rPr lang="ru-RU" altLang="ru-RU" dirty="0"/>
              <a:t>    - дополнительных учебных предметов, курсов по выбору </a:t>
            </a:r>
          </a:p>
          <a:p>
            <a:pPr algn="ctr">
              <a:buNone/>
            </a:pPr>
            <a:r>
              <a:rPr lang="ru-RU" altLang="ru-RU" dirty="0"/>
              <a:t>ФГОС п. 18.3.1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8025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4C9621-D1F1-4F1E-A1ED-AD1B86B25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Общими для включения во все учебные планы являются учебные предметы: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E9102A-81D5-4D55-A117-E7C3A1ADD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altLang="ru-RU" dirty="0"/>
              <a:t>«Русский язык и литература»,</a:t>
            </a:r>
          </a:p>
          <a:p>
            <a:r>
              <a:rPr lang="ru-RU" altLang="ru-RU" dirty="0"/>
              <a:t>«Родной язык (русский)»,</a:t>
            </a:r>
          </a:p>
          <a:p>
            <a:r>
              <a:rPr lang="ru-RU" altLang="ru-RU" dirty="0"/>
              <a:t>«Иностранный язык», </a:t>
            </a:r>
          </a:p>
          <a:p>
            <a:r>
              <a:rPr lang="ru-RU" altLang="ru-RU" dirty="0"/>
              <a:t>«Математика: алгебра и начала математического анализа, геометрия»,</a:t>
            </a:r>
          </a:p>
          <a:p>
            <a:r>
              <a:rPr lang="ru-RU" altLang="ru-RU" dirty="0"/>
              <a:t>«История» (или «Россия в мире»),</a:t>
            </a:r>
          </a:p>
          <a:p>
            <a:r>
              <a:rPr lang="ru-RU" altLang="ru-RU" dirty="0"/>
              <a:t>«Физическая культура», </a:t>
            </a:r>
          </a:p>
          <a:p>
            <a:r>
              <a:rPr lang="ru-RU" altLang="ru-RU" dirty="0"/>
              <a:t>«Астрономия»,</a:t>
            </a:r>
          </a:p>
          <a:p>
            <a:r>
              <a:rPr lang="ru-RU" altLang="ru-RU" dirty="0"/>
              <a:t>«Основы безопасности жизнедеятельности».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5934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38A207-F166-4DE9-A7DB-B25701FB0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2D6FB3-4DFC-46E0-A140-6099D39C2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7467"/>
            <a:ext cx="10515600" cy="5279496"/>
          </a:xfrm>
        </p:spPr>
        <p:txBody>
          <a:bodyPr/>
          <a:lstStyle/>
          <a:p>
            <a:pPr algn="ctr">
              <a:buNone/>
            </a:pPr>
            <a:r>
              <a:rPr lang="ru-RU" altLang="ru-RU" sz="3600" dirty="0"/>
              <a:t>В учебные планы могут быть включены </a:t>
            </a:r>
            <a:r>
              <a:rPr lang="ru-RU" altLang="ru-RU" sz="3600" b="1" dirty="0"/>
              <a:t>дополнительные учебные предметы, курсы </a:t>
            </a:r>
            <a:r>
              <a:rPr lang="ru-RU" altLang="ru-RU" sz="3600" b="1" u="sng" dirty="0"/>
              <a:t>по выбору</a:t>
            </a:r>
            <a:r>
              <a:rPr lang="ru-RU" altLang="ru-RU" sz="3600" b="1" dirty="0"/>
              <a:t> обучающихся,</a:t>
            </a:r>
            <a:r>
              <a:rPr lang="ru-RU" altLang="ru-RU" sz="3600" dirty="0"/>
              <a:t> предлагаемые образовательным учреждением           </a:t>
            </a:r>
          </a:p>
          <a:p>
            <a:pPr>
              <a:buNone/>
            </a:pPr>
            <a:r>
              <a:rPr lang="ru-RU" altLang="ru-RU" sz="3600" dirty="0"/>
              <a:t>   (например, «Искусство», «Психология», «Технология», «Дизайн», «История родного края», «Экология моего края») </a:t>
            </a:r>
          </a:p>
          <a:p>
            <a:pPr>
              <a:buNone/>
            </a:pPr>
            <a:r>
              <a:rPr lang="ru-RU" altLang="ru-RU" sz="3600" i="1" dirty="0"/>
              <a:t>   в соответствии со спецификой и возможностями образовательного учреждения.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5919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324842-E26D-45DD-B861-DD9F1D387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Профильность старшей школы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49230E-3903-4110-A03D-17A0FCB29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altLang="ru-RU" sz="3200" dirty="0"/>
              <a:t>Образовательное учреждение «обеспечивает реализацию учебных планов </a:t>
            </a:r>
            <a:r>
              <a:rPr lang="ru-RU" altLang="ru-RU" sz="3200" b="1" i="1" dirty="0"/>
              <a:t>одного</a:t>
            </a:r>
            <a:r>
              <a:rPr lang="ru-RU" altLang="ru-RU" sz="3200" b="1" dirty="0"/>
              <a:t> </a:t>
            </a:r>
            <a:r>
              <a:rPr lang="ru-RU" altLang="ru-RU" sz="3200" dirty="0"/>
              <a:t>или </a:t>
            </a:r>
            <a:r>
              <a:rPr lang="ru-RU" altLang="ru-RU" sz="3200" b="1" i="1" dirty="0"/>
              <a:t>нескольких</a:t>
            </a:r>
            <a:r>
              <a:rPr lang="ru-RU" altLang="ru-RU" sz="3200" dirty="0"/>
              <a:t> профилей обучения </a:t>
            </a:r>
            <a:r>
              <a:rPr lang="ru-RU" altLang="ru-RU" sz="3200" i="1" dirty="0"/>
              <a:t>(естественно-научный, гуманитарный, социально-экономический, технологический, универсальный),</a:t>
            </a:r>
            <a:r>
              <a:rPr lang="ru-RU" altLang="ru-RU" sz="3200" dirty="0"/>
              <a:t> </a:t>
            </a:r>
            <a:r>
              <a:rPr lang="ru-RU" altLang="ru-RU" sz="3200" u="sng" dirty="0"/>
              <a:t>при наличии необходимых условий</a:t>
            </a:r>
            <a:r>
              <a:rPr lang="ru-RU" altLang="ru-RU" sz="3200" dirty="0"/>
              <a:t> профессионального обучения для выполнения определенного вида трудовой деятельности (профессии) в сфере технического и обслуживающего труда».</a:t>
            </a:r>
          </a:p>
          <a:p>
            <a:pPr algn="ctr">
              <a:buNone/>
            </a:pPr>
            <a:r>
              <a:rPr lang="ru-RU" altLang="ru-RU" sz="3200" dirty="0"/>
              <a:t> </a:t>
            </a:r>
            <a:r>
              <a:rPr lang="ru-RU" altLang="ru-RU" sz="3200" i="1" dirty="0"/>
              <a:t>ФГОС, п. 18.3.1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5692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26A3F7-439B-4594-87D0-B3E80128A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Профильность старшей школы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5D11DB-5CD2-46AF-87DA-CB14E609D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3600" dirty="0"/>
              <a:t>«</a:t>
            </a:r>
            <a:r>
              <a:rPr lang="ru-RU" altLang="ru-RU" sz="3600" b="1" dirty="0"/>
              <a:t>Учебный план профиля обучения</a:t>
            </a:r>
            <a:r>
              <a:rPr lang="ru-RU" altLang="ru-RU" sz="3600" dirty="0"/>
              <a:t> (кроме универсального) должен содержать </a:t>
            </a:r>
            <a:r>
              <a:rPr lang="ru-RU" altLang="ru-RU" sz="3600" b="1" i="1" dirty="0"/>
              <a:t>не менее 3(4) учебных предметов</a:t>
            </a:r>
            <a:r>
              <a:rPr lang="ru-RU" altLang="ru-RU" sz="3600" dirty="0"/>
              <a:t> </a:t>
            </a:r>
            <a:r>
              <a:rPr lang="ru-RU" altLang="ru-RU" sz="3600" u="sng" dirty="0"/>
              <a:t>на углубленном уровне</a:t>
            </a:r>
            <a:r>
              <a:rPr lang="ru-RU" altLang="ru-RU" sz="3600" dirty="0"/>
              <a:t> </a:t>
            </a:r>
            <a:r>
              <a:rPr lang="ru-RU" altLang="ru-RU" sz="3600" u="sng" dirty="0"/>
              <a:t>изучения</a:t>
            </a:r>
            <a:r>
              <a:rPr lang="ru-RU" altLang="ru-RU" sz="3600" dirty="0"/>
              <a:t> из соответствующей профилю обучения предметной области и (или) смежной с ней предметной области».</a:t>
            </a:r>
          </a:p>
          <a:p>
            <a:pPr algn="ctr">
              <a:buNone/>
            </a:pPr>
            <a:r>
              <a:rPr lang="ru-RU" altLang="ru-RU" sz="3600" i="1" dirty="0"/>
              <a:t>ФГОС, п. 18.3.1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43695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4D727C-F578-4CA1-AC62-AAD16DA1E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/>
              <a:t>Общее требование к формированию учебных планов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D680F7-F3E5-4D9D-9EEF-2D3612171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7091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ru-RU" altLang="ru-RU" sz="4000" dirty="0"/>
              <a:t>«Учебный план профиля обучения должен содержать 11(12) учебных предметов и предусматривать изучение не менее одного учебного предмета из каждой предметной области, определенной настоящим Стандартом»</a:t>
            </a:r>
          </a:p>
          <a:p>
            <a:pPr algn="ctr">
              <a:buNone/>
            </a:pPr>
            <a:r>
              <a:rPr lang="ru-RU" altLang="ru-RU" sz="2400" i="1" dirty="0"/>
              <a:t>ФГОС, п. 18.3.1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1207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D2A184-0461-494B-B862-BBF255F92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Обязательность проектной деятельности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117ADA-FB54-401B-856F-5706AF204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altLang="ru-RU" sz="4800" dirty="0"/>
              <a:t> «В учебном плане должно быть предусмотрено выполнение обучающимися индивидуального(</a:t>
            </a:r>
            <a:r>
              <a:rPr lang="ru-RU" altLang="ru-RU" sz="4800" dirty="0" err="1"/>
              <a:t>ых</a:t>
            </a:r>
            <a:r>
              <a:rPr lang="ru-RU" altLang="ru-RU" sz="4800" dirty="0"/>
              <a:t>) проекта(</a:t>
            </a:r>
            <a:r>
              <a:rPr lang="ru-RU" altLang="ru-RU" sz="4800" dirty="0" err="1"/>
              <a:t>ов</a:t>
            </a:r>
            <a:r>
              <a:rPr lang="ru-RU" altLang="ru-RU" sz="4800" dirty="0"/>
              <a:t>)»</a:t>
            </a:r>
          </a:p>
          <a:p>
            <a:pPr algn="ctr">
              <a:buNone/>
            </a:pPr>
            <a:endParaRPr lang="ru-RU" altLang="ru-RU" sz="1800" i="1" dirty="0"/>
          </a:p>
          <a:p>
            <a:pPr algn="ctr">
              <a:buNone/>
            </a:pPr>
            <a:r>
              <a:rPr lang="ru-RU" altLang="ru-RU" sz="1800" i="1" dirty="0"/>
              <a:t>ФГОС, п. 18.3.1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33317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9C24C1-ABE0-401B-99A7-E40E69AF4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Индивидуальный проект обучающихся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BF58E1-353C-4925-88F9-929B2237E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altLang="ru-RU" dirty="0"/>
              <a:t>Представляет собой особую форму организации деятельности обучающихся (учебное исследование или учебный проект). </a:t>
            </a:r>
          </a:p>
          <a:p>
            <a:r>
              <a:rPr lang="ru-RU" altLang="ru-RU" dirty="0"/>
              <a:t>Выполняется обучающимся самостоятельно под руководством </a:t>
            </a:r>
            <a:r>
              <a:rPr lang="ru-RU" altLang="ru-RU" b="1" i="1" dirty="0"/>
              <a:t>учителя (тьютора)</a:t>
            </a:r>
            <a:r>
              <a:rPr lang="ru-RU" altLang="ru-RU" dirty="0"/>
              <a:t> по выбранной теме в рамках одного или нескольких изучаемых учебных предметов, курсов в любой избранной области деятельности (познавательной, практической, </a:t>
            </a:r>
            <a:r>
              <a:rPr lang="ru-RU" altLang="ru-RU" dirty="0" err="1"/>
              <a:t>учебно</a:t>
            </a:r>
            <a:r>
              <a:rPr lang="ru-RU" altLang="ru-RU" dirty="0"/>
              <a:t> -исследовательской, социальной, художественно - творческой, иной). </a:t>
            </a:r>
          </a:p>
          <a:p>
            <a:r>
              <a:rPr lang="ru-RU" altLang="ru-RU" dirty="0"/>
              <a:t>Выполняется обучающимся в течение </a:t>
            </a:r>
            <a:r>
              <a:rPr lang="ru-RU" altLang="ru-RU" b="1" i="1" dirty="0"/>
              <a:t>одного или двух лет</a:t>
            </a:r>
            <a:r>
              <a:rPr lang="ru-RU" altLang="ru-RU" dirty="0"/>
              <a:t> в рамках учебного времени, специально отведённого учебным планом, и должен быть представлен в виде завершённого учебного исследования или разработанного проекта: информационного, творческого, социального, прикладного, инновационного, конструкторского, инженерного.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4797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6B0C65-8D9F-4C16-817E-F1A423FD0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Учебный план определяет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BB32DC-1096-4171-8886-90EB93854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Нормативный срок освоения основной образовательной программы среднего общего образования – </a:t>
            </a:r>
            <a:r>
              <a:rPr lang="ru-RU" altLang="ru-RU" b="1" dirty="0"/>
              <a:t>2 года.</a:t>
            </a:r>
          </a:p>
          <a:p>
            <a:r>
              <a:rPr lang="ru-RU" altLang="ru-RU" dirty="0"/>
              <a:t>Количество учебных занятий за 2 года на одного обучающегося – </a:t>
            </a:r>
            <a:r>
              <a:rPr lang="ru-RU" altLang="ru-RU" b="1" dirty="0"/>
              <a:t>не менее 2170 часов</a:t>
            </a:r>
            <a:r>
              <a:rPr lang="ru-RU" altLang="ru-RU" dirty="0"/>
              <a:t> и </a:t>
            </a:r>
            <a:r>
              <a:rPr lang="ru-RU" altLang="ru-RU" b="1" dirty="0"/>
              <a:t>не более</a:t>
            </a:r>
            <a:r>
              <a:rPr lang="ru-RU" altLang="ru-RU" dirty="0"/>
              <a:t> </a:t>
            </a:r>
            <a:r>
              <a:rPr lang="ru-RU" altLang="ru-RU" b="1" dirty="0"/>
              <a:t>2590 часов</a:t>
            </a:r>
            <a:r>
              <a:rPr lang="ru-RU" altLang="ru-RU" dirty="0"/>
              <a:t> (не более 37 часов в неделю).</a:t>
            </a:r>
          </a:p>
          <a:p>
            <a:r>
              <a:rPr lang="ru-RU" altLang="ru-RU" b="1" dirty="0"/>
              <a:t>Продолжительность учебного года</a:t>
            </a:r>
            <a:r>
              <a:rPr lang="ru-RU" altLang="ru-RU" dirty="0"/>
              <a:t> предусматривается в объеме </a:t>
            </a:r>
            <a:r>
              <a:rPr lang="ru-RU" altLang="ru-RU" b="1" dirty="0"/>
              <a:t>35 недель</a:t>
            </a:r>
            <a:r>
              <a:rPr lang="ru-RU" alt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70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6D185F6F-C63D-4377-90B6-8582BAD1A7C0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656947" y="639485"/>
            <a:ext cx="10937289" cy="4856714"/>
          </a:xfrm>
        </p:spPr>
        <p:txBody>
          <a:bodyPr wrap="square" rtlCol="0" anchor="ctr">
            <a:spAutoFit/>
          </a:bodyPr>
          <a:lstStyle/>
          <a:p>
            <a:pPr marL="0" indent="539750" algn="just">
              <a:spcBef>
                <a:spcPct val="0"/>
              </a:spcBef>
              <a:buNone/>
              <a:defRPr/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образовательных программ основного общего образования завершается обязательной государственной итоговой аттестацией</a:t>
            </a:r>
          </a:p>
          <a:p>
            <a:pPr marL="274320" indent="-274320" algn="just">
              <a:spcBef>
                <a:spcPct val="0"/>
              </a:spcBef>
              <a:buFont typeface="Wingdings 3" charset="2"/>
              <a:buChar char=""/>
              <a:defRPr/>
            </a:pPr>
            <a:r>
              <a:rPr lang="ru-RU" alt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по русскому языку, </a:t>
            </a:r>
          </a:p>
          <a:p>
            <a:pPr marL="274320" indent="-274320" algn="just">
              <a:spcBef>
                <a:spcPct val="0"/>
              </a:spcBef>
              <a:buFont typeface="Wingdings 3" charset="2"/>
              <a:buChar char=""/>
              <a:defRPr/>
            </a:pPr>
            <a:r>
              <a:rPr lang="ru-RU" alt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математике,  </a:t>
            </a:r>
          </a:p>
          <a:p>
            <a:pPr marL="274320" indent="-274320" algn="just">
              <a:spcBef>
                <a:spcPct val="0"/>
              </a:spcBef>
              <a:buFont typeface="Wingdings 3" charset="2"/>
              <a:buChar char=""/>
              <a:defRPr/>
            </a:pPr>
            <a:r>
              <a:rPr lang="ru-RU" alt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предметам по выбору учащегося. </a:t>
            </a: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274320" indent="-274320" algn="just">
              <a:spcBef>
                <a:spcPct val="0"/>
              </a:spcBef>
              <a:buNone/>
              <a:defRPr/>
            </a:pP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Соответствующее нововведение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зафиксировано в приказе </a:t>
            </a:r>
            <a:r>
              <a:rPr lang="ru-RU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 России (Министерства просвещения РФ), Рособрнадзора (Федеральная служба по надзору в сфере образования и науки) от 07 ноября 2018 г. №189/1513 "Об утверждении Порядка проведения государственной итоговой аттестации по образовательным программам основного общего образования"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algn="just">
              <a:spcBef>
                <a:spcPct val="0"/>
              </a:spcBef>
              <a:buNone/>
              <a:defRPr/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B4CC1-AC68-4C4E-A279-B68DB4400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Государственная (итоговая) аттестация на уровне СОО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FB3D1F-40A3-4CA5-B663-4D1BCD279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altLang="ru-RU" dirty="0"/>
              <a:t>Проводится в форме единого государственного экзамена по окончании 11 класса в обязательном порядке по учебным предметам: </a:t>
            </a:r>
          </a:p>
          <a:p>
            <a:pPr marL="0" indent="0">
              <a:buNone/>
            </a:pPr>
            <a:r>
              <a:rPr lang="ru-RU" altLang="ru-RU" dirty="0"/>
              <a:t>• </a:t>
            </a:r>
            <a:r>
              <a:rPr lang="ru-RU" altLang="ru-RU" b="1" i="1" dirty="0"/>
              <a:t>«Русский язык и литература»; </a:t>
            </a:r>
          </a:p>
          <a:p>
            <a:pPr marL="0" indent="0">
              <a:buNone/>
            </a:pPr>
            <a:r>
              <a:rPr lang="ru-RU" altLang="ru-RU" b="1" i="1" dirty="0"/>
              <a:t>• «Математика: алгебра и начала анализа, геометрия».</a:t>
            </a:r>
          </a:p>
          <a:p>
            <a:r>
              <a:rPr lang="ru-RU" altLang="ru-RU" dirty="0"/>
              <a:t>Обучающийся может самостоятельно выбрать уровень (базовый или углубленный), в соответствии с которым будет проводиться государственная (итоговая) аттестация в форме единого государственного экзамена. </a:t>
            </a:r>
          </a:p>
          <a:p>
            <a:r>
              <a:rPr lang="ru-RU" altLang="ru-RU" dirty="0"/>
              <a:t>Допускается прохождение обучающимися государственной (итоговой) аттестации по завершению изучения отдельных учебных предметов на базовом уровне после 10 класса.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4359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E533AE-D35B-4501-9958-F15B2CD08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effectLst/>
              </a:rPr>
              <a:t>Особенности ФГОС СОО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26990E-C2B4-4672-80DA-C98686BDF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Большая вариативность образования для обучающихся.</a:t>
            </a:r>
          </a:p>
          <a:p>
            <a:r>
              <a:rPr lang="ru-RU" altLang="ru-RU" dirty="0"/>
              <a:t>Профильность образования.</a:t>
            </a:r>
          </a:p>
          <a:p>
            <a:r>
              <a:rPr lang="ru-RU" altLang="ru-RU" dirty="0"/>
              <a:t>Профиль поддерживается (3-4) предметами на углублённом уровне.</a:t>
            </a:r>
          </a:p>
          <a:p>
            <a:r>
              <a:rPr lang="ru-RU" altLang="ru-RU" dirty="0"/>
              <a:t>Необходимость социальных практик, поддерживающих профильность.</a:t>
            </a:r>
            <a:endParaRPr lang="en-US" altLang="ru-RU" dirty="0"/>
          </a:p>
          <a:p>
            <a:r>
              <a:rPr lang="ru-RU" altLang="ru-RU" dirty="0"/>
              <a:t>Сетевое взаимодействие, социальное партнёрство школы с другими организациями.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6858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BF4029-A549-4777-A319-F6BF5A29D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Технологический профиль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(пример)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F0918F-19D7-4471-82D0-5F40169E9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ориентирован на производственную, инженерную и информационную сферы деятельности, поэтому в данном профиле для изучения на углубленном уровне выбираются учебные предметы и элективные курсы преимущественно из предметных областей «Математика и информатика» и «Естественные науки».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412833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5E71DA-5289-4B1A-AAF2-DC68F7591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319406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023EA7A-2AC5-4661-8591-65F84CEB18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022606"/>
              </p:ext>
            </p:extLst>
          </p:nvPr>
        </p:nvGraphicFramePr>
        <p:xfrm>
          <a:off x="0" y="-1"/>
          <a:ext cx="12192000" cy="69710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1547">
                  <a:extLst>
                    <a:ext uri="{9D8B030D-6E8A-4147-A177-3AD203B41FA5}">
                      <a16:colId xmlns:a16="http://schemas.microsoft.com/office/drawing/2014/main" val="2404660452"/>
                    </a:ext>
                  </a:extLst>
                </a:gridCol>
                <a:gridCol w="3316503">
                  <a:extLst>
                    <a:ext uri="{9D8B030D-6E8A-4147-A177-3AD203B41FA5}">
                      <a16:colId xmlns:a16="http://schemas.microsoft.com/office/drawing/2014/main" val="2732868652"/>
                    </a:ext>
                  </a:extLst>
                </a:gridCol>
                <a:gridCol w="1090629">
                  <a:extLst>
                    <a:ext uri="{9D8B030D-6E8A-4147-A177-3AD203B41FA5}">
                      <a16:colId xmlns:a16="http://schemas.microsoft.com/office/drawing/2014/main" val="3322435885"/>
                    </a:ext>
                  </a:extLst>
                </a:gridCol>
                <a:gridCol w="1115415">
                  <a:extLst>
                    <a:ext uri="{9D8B030D-6E8A-4147-A177-3AD203B41FA5}">
                      <a16:colId xmlns:a16="http://schemas.microsoft.com/office/drawing/2014/main" val="691110104"/>
                    </a:ext>
                  </a:extLst>
                </a:gridCol>
                <a:gridCol w="1150120">
                  <a:extLst>
                    <a:ext uri="{9D8B030D-6E8A-4147-A177-3AD203B41FA5}">
                      <a16:colId xmlns:a16="http://schemas.microsoft.com/office/drawing/2014/main" val="630566926"/>
                    </a:ext>
                  </a:extLst>
                </a:gridCol>
                <a:gridCol w="1145160">
                  <a:extLst>
                    <a:ext uri="{9D8B030D-6E8A-4147-A177-3AD203B41FA5}">
                      <a16:colId xmlns:a16="http://schemas.microsoft.com/office/drawing/2014/main" val="1251664505"/>
                    </a:ext>
                  </a:extLst>
                </a:gridCol>
                <a:gridCol w="1062626">
                  <a:extLst>
                    <a:ext uri="{9D8B030D-6E8A-4147-A177-3AD203B41FA5}">
                      <a16:colId xmlns:a16="http://schemas.microsoft.com/office/drawing/2014/main" val="2029627527"/>
                    </a:ext>
                  </a:extLst>
                </a:gridCol>
              </a:tblGrid>
              <a:tr h="46615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effectLst/>
                        </a:rPr>
                        <a:t>технологический профиль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186167"/>
                  </a:ext>
                </a:extLst>
              </a:tr>
              <a:tr h="23849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Предметная область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Учебный предмет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Уровень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Количество часов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43365"/>
                  </a:ext>
                </a:extLst>
              </a:tr>
              <a:tr h="942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Количество часов в год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10-й класс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Количество часов в год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11-й класс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extLst>
                  <a:ext uri="{0D108BD9-81ED-4DB2-BD59-A6C34878D82A}">
                    <a16:rowId xmlns:a16="http://schemas.microsoft.com/office/drawing/2014/main" val="367834541"/>
                  </a:ext>
                </a:extLst>
              </a:tr>
              <a:tr h="301962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Обязательная часть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700563"/>
                  </a:ext>
                </a:extLst>
              </a:tr>
              <a:tr h="301962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Русский язык и литература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Русский язык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Б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35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35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extLst>
                  <a:ext uri="{0D108BD9-81ED-4DB2-BD59-A6C34878D82A}">
                    <a16:rowId xmlns:a16="http://schemas.microsoft.com/office/drawing/2014/main" val="1052462347"/>
                  </a:ext>
                </a:extLst>
              </a:tr>
              <a:tr h="314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Литература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Б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105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105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extLst>
                  <a:ext uri="{0D108BD9-81ED-4DB2-BD59-A6C34878D82A}">
                    <a16:rowId xmlns:a16="http://schemas.microsoft.com/office/drawing/2014/main" val="3479203924"/>
                  </a:ext>
                </a:extLst>
              </a:tr>
              <a:tr h="58101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Родной язык и родная литература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Родной язык (русский)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Б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70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/>
                </a:tc>
                <a:extLst>
                  <a:ext uri="{0D108BD9-81ED-4DB2-BD59-A6C34878D82A}">
                    <a16:rowId xmlns:a16="http://schemas.microsoft.com/office/drawing/2014/main" val="2974643515"/>
                  </a:ext>
                </a:extLst>
              </a:tr>
              <a:tr h="30196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>
                          <a:effectLst/>
                        </a:rPr>
                        <a:t>Математика и информатика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Математика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210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6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210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extLst>
                  <a:ext uri="{0D108BD9-81ED-4DB2-BD59-A6C34878D82A}">
                    <a16:rowId xmlns:a16="http://schemas.microsoft.com/office/drawing/2014/main" val="1215978285"/>
                  </a:ext>
                </a:extLst>
              </a:tr>
              <a:tr h="3019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Информатика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У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140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4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140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4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extLst>
                  <a:ext uri="{0D108BD9-81ED-4DB2-BD59-A6C34878D82A}">
                    <a16:rowId xmlns:a16="http://schemas.microsoft.com/office/drawing/2014/main" val="500097399"/>
                  </a:ext>
                </a:extLst>
              </a:tr>
              <a:tr h="301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Иностранные языки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Иностранный язык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Б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105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105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extLst>
                  <a:ext uri="{0D108BD9-81ED-4DB2-BD59-A6C34878D82A}">
                    <a16:rowId xmlns:a16="http://schemas.microsoft.com/office/drawing/2014/main" val="3234189575"/>
                  </a:ext>
                </a:extLst>
              </a:tr>
              <a:tr h="301962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Естественные науки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Физика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175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175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extLst>
                  <a:ext uri="{0D108BD9-81ED-4DB2-BD59-A6C34878D82A}">
                    <a16:rowId xmlns:a16="http://schemas.microsoft.com/office/drawing/2014/main" val="2578745634"/>
                  </a:ext>
                </a:extLst>
              </a:tr>
              <a:tr h="3019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Астрономия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Б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35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extLst>
                  <a:ext uri="{0D108BD9-81ED-4DB2-BD59-A6C34878D82A}">
                    <a16:rowId xmlns:a16="http://schemas.microsoft.com/office/drawing/2014/main" val="1067919253"/>
                  </a:ext>
                </a:extLst>
              </a:tr>
              <a:tr h="301962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Общественные науки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История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Б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70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70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extLst>
                  <a:ext uri="{0D108BD9-81ED-4DB2-BD59-A6C34878D82A}">
                    <a16:rowId xmlns:a16="http://schemas.microsoft.com/office/drawing/2014/main" val="420643653"/>
                  </a:ext>
                </a:extLst>
              </a:tr>
              <a:tr h="3019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Обществознание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Б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70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70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extLst>
                  <a:ext uri="{0D108BD9-81ED-4DB2-BD59-A6C34878D82A}">
                    <a16:rowId xmlns:a16="http://schemas.microsoft.com/office/drawing/2014/main" val="3029824162"/>
                  </a:ext>
                </a:extLst>
              </a:tr>
              <a:tr h="301962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Физическая культура, экология и основы безопасности жизнедеятельности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Физическая культура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Б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105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105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extLst>
                  <a:ext uri="{0D108BD9-81ED-4DB2-BD59-A6C34878D82A}">
                    <a16:rowId xmlns:a16="http://schemas.microsoft.com/office/drawing/2014/main" val="290253100"/>
                  </a:ext>
                </a:extLst>
              </a:tr>
              <a:tr h="639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Основы безопасности жизнедеятельности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Б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35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35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extLst>
                  <a:ext uri="{0D108BD9-81ED-4DB2-BD59-A6C34878D82A}">
                    <a16:rowId xmlns:a16="http://schemas.microsoft.com/office/drawing/2014/main" val="1268685182"/>
                  </a:ext>
                </a:extLst>
              </a:tr>
              <a:tr h="4680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Индивидуальный проект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35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35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extLst>
                  <a:ext uri="{0D108BD9-81ED-4DB2-BD59-A6C34878D82A}">
                    <a16:rowId xmlns:a16="http://schemas.microsoft.com/office/drawing/2014/main" val="3982647845"/>
                  </a:ext>
                </a:extLst>
              </a:tr>
              <a:tr h="3019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Итого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1155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33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1120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32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48" marR="5948" marT="5948" marB="0" anchor="b"/>
                </a:tc>
                <a:extLst>
                  <a:ext uri="{0D108BD9-81ED-4DB2-BD59-A6C34878D82A}">
                    <a16:rowId xmlns:a16="http://schemas.microsoft.com/office/drawing/2014/main" val="2579912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1062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3FBED4-5812-4147-8015-7893BA203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 и курсы по выбору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9550F7A-61BF-4449-8227-B1C06A32A8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160844"/>
              </p:ext>
            </p:extLst>
          </p:nvPr>
        </p:nvGraphicFramePr>
        <p:xfrm>
          <a:off x="462116" y="1376517"/>
          <a:ext cx="11228438" cy="53192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6974">
                  <a:extLst>
                    <a:ext uri="{9D8B030D-6E8A-4147-A177-3AD203B41FA5}">
                      <a16:colId xmlns:a16="http://schemas.microsoft.com/office/drawing/2014/main" val="2635473957"/>
                    </a:ext>
                  </a:extLst>
                </a:gridCol>
                <a:gridCol w="1118248">
                  <a:extLst>
                    <a:ext uri="{9D8B030D-6E8A-4147-A177-3AD203B41FA5}">
                      <a16:colId xmlns:a16="http://schemas.microsoft.com/office/drawing/2014/main" val="836465471"/>
                    </a:ext>
                  </a:extLst>
                </a:gridCol>
                <a:gridCol w="1148886">
                  <a:extLst>
                    <a:ext uri="{9D8B030D-6E8A-4147-A177-3AD203B41FA5}">
                      <a16:colId xmlns:a16="http://schemas.microsoft.com/office/drawing/2014/main" val="1530953615"/>
                    </a:ext>
                  </a:extLst>
                </a:gridCol>
                <a:gridCol w="980381">
                  <a:extLst>
                    <a:ext uri="{9D8B030D-6E8A-4147-A177-3AD203B41FA5}">
                      <a16:colId xmlns:a16="http://schemas.microsoft.com/office/drawing/2014/main" val="1405110377"/>
                    </a:ext>
                  </a:extLst>
                </a:gridCol>
                <a:gridCol w="1179523">
                  <a:extLst>
                    <a:ext uri="{9D8B030D-6E8A-4147-A177-3AD203B41FA5}">
                      <a16:colId xmlns:a16="http://schemas.microsoft.com/office/drawing/2014/main" val="777223985"/>
                    </a:ext>
                  </a:extLst>
                </a:gridCol>
                <a:gridCol w="934426">
                  <a:extLst>
                    <a:ext uri="{9D8B030D-6E8A-4147-A177-3AD203B41FA5}">
                      <a16:colId xmlns:a16="http://schemas.microsoft.com/office/drawing/2014/main" val="4030245452"/>
                    </a:ext>
                  </a:extLst>
                </a:gridCol>
              </a:tblGrid>
              <a:tr h="377495">
                <a:tc gridSpan="6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976279"/>
                  </a:ext>
                </a:extLst>
              </a:tr>
              <a:tr h="48044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Говорим и пишем правильно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1848154"/>
                  </a:ext>
                </a:extLst>
              </a:tr>
              <a:tr h="1109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задач повышенной сложности по информационному моделированию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ФК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8320702"/>
                  </a:ext>
                </a:extLst>
              </a:tr>
              <a:tr h="1109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решения физических задач повышенного уровня сложности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6193864"/>
                  </a:ext>
                </a:extLst>
              </a:tr>
              <a:tr h="1109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решения математических задач повышенного уровня сложности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7846925"/>
                  </a:ext>
                </a:extLst>
              </a:tr>
              <a:tr h="37749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Финансовая грамотность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ФК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3262681"/>
                  </a:ext>
                </a:extLst>
              </a:tr>
              <a:tr h="37749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в неделю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1295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4506173"/>
                  </a:ext>
                </a:extLst>
              </a:tr>
              <a:tr h="37749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 два года обучения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9229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3514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400187-9141-47AA-B3CB-C1637505D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Социально-экономический профиль</a:t>
            </a: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b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304A9A-B458-41FD-8DE8-C25E7E9A2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ориентирует на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профессии, связанные с социальной сферой, финансами и экономикой, с обработкой информации, с такими сферами деятельности, как управление, предпринимательство, работа с финансами и др. В данном профиле для изучения на углубленном уровне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выбираются учебные предметы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преимущественно из предметных областей «Математика и информатика», «Общественные науки».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713830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90EF2D-1A9E-4B06-A615-FDBE063C0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91"/>
            <a:ext cx="10515600" cy="9227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Социально-экономический профиль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F882287-2F09-43EC-BDF2-7D74169BFF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483927"/>
              </p:ext>
            </p:extLst>
          </p:nvPr>
        </p:nvGraphicFramePr>
        <p:xfrm>
          <a:off x="206477" y="481780"/>
          <a:ext cx="11798710" cy="6341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0732">
                  <a:extLst>
                    <a:ext uri="{9D8B030D-6E8A-4147-A177-3AD203B41FA5}">
                      <a16:colId xmlns:a16="http://schemas.microsoft.com/office/drawing/2014/main" val="3533959386"/>
                    </a:ext>
                  </a:extLst>
                </a:gridCol>
                <a:gridCol w="4040732">
                  <a:extLst>
                    <a:ext uri="{9D8B030D-6E8A-4147-A177-3AD203B41FA5}">
                      <a16:colId xmlns:a16="http://schemas.microsoft.com/office/drawing/2014/main" val="704505798"/>
                    </a:ext>
                  </a:extLst>
                </a:gridCol>
                <a:gridCol w="1858623">
                  <a:extLst>
                    <a:ext uri="{9D8B030D-6E8A-4147-A177-3AD203B41FA5}">
                      <a16:colId xmlns:a16="http://schemas.microsoft.com/office/drawing/2014/main" val="2181819772"/>
                    </a:ext>
                  </a:extLst>
                </a:gridCol>
                <a:gridCol w="1858623">
                  <a:extLst>
                    <a:ext uri="{9D8B030D-6E8A-4147-A177-3AD203B41FA5}">
                      <a16:colId xmlns:a16="http://schemas.microsoft.com/office/drawing/2014/main" val="1306810615"/>
                    </a:ext>
                  </a:extLst>
                </a:gridCol>
              </a:tblGrid>
              <a:tr h="75411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Предметная область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Учебный предмет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ru-RU" sz="1800" b="1">
                          <a:effectLst/>
                        </a:rPr>
                        <a:t>Уровень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ru-RU" sz="1800" b="1">
                          <a:effectLst/>
                        </a:rPr>
                        <a:t>Количество часов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extLst>
                  <a:ext uri="{0D108BD9-81ED-4DB2-BD59-A6C34878D82A}">
                    <a16:rowId xmlns:a16="http://schemas.microsoft.com/office/drawing/2014/main" val="1140787008"/>
                  </a:ext>
                </a:extLst>
              </a:tr>
              <a:tr h="357286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Русский язык и литература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Русский язык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>
                          <a:effectLst/>
                        </a:rPr>
                        <a:t>Б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extLst>
                  <a:ext uri="{0D108BD9-81ED-4DB2-BD59-A6C34878D82A}">
                    <a16:rowId xmlns:a16="http://schemas.microsoft.com/office/drawing/2014/main" val="509197163"/>
                  </a:ext>
                </a:extLst>
              </a:tr>
              <a:tr h="357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Литература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>
                          <a:effectLst/>
                        </a:rPr>
                        <a:t>Б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extLst>
                  <a:ext uri="{0D108BD9-81ED-4DB2-BD59-A6C34878D82A}">
                    <a16:rowId xmlns:a16="http://schemas.microsoft.com/office/drawing/2014/main" val="3662568742"/>
                  </a:ext>
                </a:extLst>
              </a:tr>
              <a:tr h="373842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Родной язык и родная литература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Родной язык (русский язык)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>
                          <a:effectLst/>
                        </a:rPr>
                        <a:t>Б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extLst>
                  <a:ext uri="{0D108BD9-81ED-4DB2-BD59-A6C34878D82A}">
                    <a16:rowId xmlns:a16="http://schemas.microsoft.com/office/drawing/2014/main" val="1968008891"/>
                  </a:ext>
                </a:extLst>
              </a:tr>
              <a:tr h="364492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Математика и информатика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Математика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У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extLst>
                  <a:ext uri="{0D108BD9-81ED-4DB2-BD59-A6C34878D82A}">
                    <a16:rowId xmlns:a16="http://schemas.microsoft.com/office/drawing/2014/main" val="1875775950"/>
                  </a:ext>
                </a:extLst>
              </a:tr>
              <a:tr h="357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Информатика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Б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extLst>
                  <a:ext uri="{0D108BD9-81ED-4DB2-BD59-A6C34878D82A}">
                    <a16:rowId xmlns:a16="http://schemas.microsoft.com/office/drawing/2014/main" val="1821144024"/>
                  </a:ext>
                </a:extLst>
              </a:tr>
              <a:tr h="357286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Иностранные языки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Иностранный язык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Б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extLst>
                  <a:ext uri="{0D108BD9-81ED-4DB2-BD59-A6C34878D82A}">
                    <a16:rowId xmlns:a16="http://schemas.microsoft.com/office/drawing/2014/main" val="1999777396"/>
                  </a:ext>
                </a:extLst>
              </a:tr>
              <a:tr h="357286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Естественные науки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Астрономия</a:t>
                      </a: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>
                          <a:effectLst/>
                        </a:rPr>
                        <a:t>Б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9976" marR="39976" marT="0" marB="0"/>
                </a:tc>
                <a:extLst>
                  <a:ext uri="{0D108BD9-81ED-4DB2-BD59-A6C34878D82A}">
                    <a16:rowId xmlns:a16="http://schemas.microsoft.com/office/drawing/2014/main" val="1616340242"/>
                  </a:ext>
                </a:extLst>
              </a:tr>
              <a:tr h="357286">
                <a:tc rowSpan="3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Общественные науки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География/Право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>
                          <a:effectLst/>
                        </a:rPr>
                        <a:t>У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extLst>
                  <a:ext uri="{0D108BD9-81ED-4DB2-BD59-A6C34878D82A}">
                    <a16:rowId xmlns:a16="http://schemas.microsoft.com/office/drawing/2014/main" val="1376994195"/>
                  </a:ext>
                </a:extLst>
              </a:tr>
              <a:tr h="357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Экономика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>
                          <a:effectLst/>
                        </a:rPr>
                        <a:t>У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extLst>
                  <a:ext uri="{0D108BD9-81ED-4DB2-BD59-A6C34878D82A}">
                    <a16:rowId xmlns:a16="http://schemas.microsoft.com/office/drawing/2014/main" val="2206777706"/>
                  </a:ext>
                </a:extLst>
              </a:tr>
              <a:tr h="357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История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Б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extLst>
                  <a:ext uri="{0D108BD9-81ED-4DB2-BD59-A6C34878D82A}">
                    <a16:rowId xmlns:a16="http://schemas.microsoft.com/office/drawing/2014/main" val="1938913586"/>
                  </a:ext>
                </a:extLst>
              </a:tr>
              <a:tr h="357286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Физическая культура, экология и ОБЖ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Физическая культура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Б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extLst>
                  <a:ext uri="{0D108BD9-81ED-4DB2-BD59-A6C34878D82A}">
                    <a16:rowId xmlns:a16="http://schemas.microsoft.com/office/drawing/2014/main" val="3675351120"/>
                  </a:ext>
                </a:extLst>
              </a:tr>
              <a:tr h="3968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ОБЖ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Б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extLst>
                  <a:ext uri="{0D108BD9-81ED-4DB2-BD59-A6C34878D82A}">
                    <a16:rowId xmlns:a16="http://schemas.microsoft.com/office/drawing/2014/main" val="2051284666"/>
                  </a:ext>
                </a:extLst>
              </a:tr>
              <a:tr h="357286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Индивидуальный проект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ЭК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extLst>
                  <a:ext uri="{0D108BD9-81ED-4DB2-BD59-A6C34878D82A}">
                    <a16:rowId xmlns:a16="http://schemas.microsoft.com/office/drawing/2014/main" val="3453823793"/>
                  </a:ext>
                </a:extLst>
              </a:tr>
              <a:tr h="361178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Предметы и курсы по выбору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>
                          <a:effectLst/>
                        </a:rPr>
                        <a:t>ФК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9976" marR="39976" marT="0" marB="0"/>
                </a:tc>
                <a:extLst>
                  <a:ext uri="{0D108BD9-81ED-4DB2-BD59-A6C34878D82A}">
                    <a16:rowId xmlns:a16="http://schemas.microsoft.com/office/drawing/2014/main" val="1251405956"/>
                  </a:ext>
                </a:extLst>
              </a:tr>
              <a:tr h="36117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>
                          <a:effectLst/>
                        </a:rPr>
                        <a:t>ИТОГО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2310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76" marR="399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077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5777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72DDEF-6B1D-4BB5-B17D-183C7F2C3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Гуманитарный профиль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9DC5A8-64DB-43EE-A1AE-C2048EDC6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ориентирует на такие сферы деятельности, как педагогика, психология, общественные отношения и др. В данном профиле для изучения на углубленном уровне выбираются учебные предметы преимущественно из предметных областей «Русский язык и литература», «Общественные науки» и «Иностранные языки».</a:t>
            </a:r>
            <a:b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5234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57ABF9-3C3B-4810-94E5-40B9B7150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Гуманитарный профиль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ECF1117-E1AB-47E8-B2C0-8CF4C387B2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925375"/>
              </p:ext>
            </p:extLst>
          </p:nvPr>
        </p:nvGraphicFramePr>
        <p:xfrm>
          <a:off x="377505" y="1124125"/>
          <a:ext cx="11450972" cy="5084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1683">
                  <a:extLst>
                    <a:ext uri="{9D8B030D-6E8A-4147-A177-3AD203B41FA5}">
                      <a16:colId xmlns:a16="http://schemas.microsoft.com/office/drawing/2014/main" val="3049653454"/>
                    </a:ext>
                  </a:extLst>
                </a:gridCol>
                <a:gridCol w="3991683">
                  <a:extLst>
                    <a:ext uri="{9D8B030D-6E8A-4147-A177-3AD203B41FA5}">
                      <a16:colId xmlns:a16="http://schemas.microsoft.com/office/drawing/2014/main" val="2082646742"/>
                    </a:ext>
                  </a:extLst>
                </a:gridCol>
                <a:gridCol w="1733803">
                  <a:extLst>
                    <a:ext uri="{9D8B030D-6E8A-4147-A177-3AD203B41FA5}">
                      <a16:colId xmlns:a16="http://schemas.microsoft.com/office/drawing/2014/main" val="4143848165"/>
                    </a:ext>
                  </a:extLst>
                </a:gridCol>
                <a:gridCol w="1733803">
                  <a:extLst>
                    <a:ext uri="{9D8B030D-6E8A-4147-A177-3AD203B41FA5}">
                      <a16:colId xmlns:a16="http://schemas.microsoft.com/office/drawing/2014/main" val="1067245293"/>
                    </a:ext>
                  </a:extLst>
                </a:gridCol>
              </a:tblGrid>
              <a:tr h="60379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Предметная область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Учебный предмет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Уровень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Количество часов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extLst>
                  <a:ext uri="{0D108BD9-81ED-4DB2-BD59-A6C34878D82A}">
                    <a16:rowId xmlns:a16="http://schemas.microsoft.com/office/drawing/2014/main" val="556436597"/>
                  </a:ext>
                </a:extLst>
              </a:tr>
              <a:tr h="238802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Русский язык и литература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200" b="1" dirty="0">
                          <a:effectLst/>
                        </a:rPr>
                        <a:t>Русский язык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Б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70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extLst>
                  <a:ext uri="{0D108BD9-81ED-4DB2-BD59-A6C34878D82A}">
                    <a16:rowId xmlns:a16="http://schemas.microsoft.com/office/drawing/2014/main" val="3832532992"/>
                  </a:ext>
                </a:extLst>
              </a:tr>
              <a:tr h="238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Литература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Б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210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extLst>
                  <a:ext uri="{0D108BD9-81ED-4DB2-BD59-A6C34878D82A}">
                    <a16:rowId xmlns:a16="http://schemas.microsoft.com/office/drawing/2014/main" val="4196631299"/>
                  </a:ext>
                </a:extLst>
              </a:tr>
              <a:tr h="39416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Родной язык и родная литература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Родная литература / Родной язык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Б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extLst>
                  <a:ext uri="{0D108BD9-81ED-4DB2-BD59-A6C34878D82A}">
                    <a16:rowId xmlns:a16="http://schemas.microsoft.com/office/drawing/2014/main" val="1161778798"/>
                  </a:ext>
                </a:extLst>
              </a:tr>
              <a:tr h="209675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Математика и информатика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200" b="1" dirty="0">
                          <a:effectLst/>
                        </a:rPr>
                        <a:t>Математика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Б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280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extLst>
                  <a:ext uri="{0D108BD9-81ED-4DB2-BD59-A6C34878D82A}">
                    <a16:rowId xmlns:a16="http://schemas.microsoft.com/office/drawing/2014/main" val="1302067636"/>
                  </a:ext>
                </a:extLst>
              </a:tr>
              <a:tr h="238802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Иностранные языки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Иностранный язык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 dirty="0">
                          <a:effectLst/>
                        </a:rPr>
                        <a:t>У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200" b="1">
                          <a:effectLst/>
                        </a:rPr>
                        <a:t>420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extLst>
                  <a:ext uri="{0D108BD9-81ED-4DB2-BD59-A6C34878D82A}">
                    <a16:rowId xmlns:a16="http://schemas.microsoft.com/office/drawing/2014/main" val="294548174"/>
                  </a:ext>
                </a:extLst>
              </a:tr>
              <a:tr h="3941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Второй иностранный язык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 dirty="0">
                          <a:effectLst/>
                        </a:rPr>
                        <a:t>Б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210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extLst>
                  <a:ext uri="{0D108BD9-81ED-4DB2-BD59-A6C34878D82A}">
                    <a16:rowId xmlns:a16="http://schemas.microsoft.com/office/drawing/2014/main" val="3332730372"/>
                  </a:ext>
                </a:extLst>
              </a:tr>
              <a:tr h="238802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Естественные науки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Естествознание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Б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200" b="1">
                          <a:effectLst/>
                        </a:rPr>
                        <a:t>210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extLst>
                  <a:ext uri="{0D108BD9-81ED-4DB2-BD59-A6C34878D82A}">
                    <a16:rowId xmlns:a16="http://schemas.microsoft.com/office/drawing/2014/main" val="1577715113"/>
                  </a:ext>
                </a:extLst>
              </a:tr>
              <a:tr h="238802">
                <a:tc rowSpan="4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Общественные науки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История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У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280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extLst>
                  <a:ext uri="{0D108BD9-81ED-4DB2-BD59-A6C34878D82A}">
                    <a16:rowId xmlns:a16="http://schemas.microsoft.com/office/drawing/2014/main" val="2213734268"/>
                  </a:ext>
                </a:extLst>
              </a:tr>
              <a:tr h="238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200" b="1" dirty="0">
                          <a:effectLst/>
                        </a:rPr>
                        <a:t>Обществознание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Б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140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extLst>
                  <a:ext uri="{0D108BD9-81ED-4DB2-BD59-A6C34878D82A}">
                    <a16:rowId xmlns:a16="http://schemas.microsoft.com/office/drawing/2014/main" val="2125161417"/>
                  </a:ext>
                </a:extLst>
              </a:tr>
              <a:tr h="238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Право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У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140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extLst>
                  <a:ext uri="{0D108BD9-81ED-4DB2-BD59-A6C34878D82A}">
                    <a16:rowId xmlns:a16="http://schemas.microsoft.com/office/drawing/2014/main" val="450018155"/>
                  </a:ext>
                </a:extLst>
              </a:tr>
              <a:tr h="238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Психология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ЭК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200" b="1">
                          <a:effectLst/>
                        </a:rPr>
                        <a:t>70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extLst>
                  <a:ext uri="{0D108BD9-81ED-4DB2-BD59-A6C34878D82A}">
                    <a16:rowId xmlns:a16="http://schemas.microsoft.com/office/drawing/2014/main" val="2740968705"/>
                  </a:ext>
                </a:extLst>
              </a:tr>
              <a:tr h="238802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200" b="1" dirty="0">
                          <a:effectLst/>
                        </a:rPr>
                        <a:t>Физическая культура, экология , ОБЖ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Физическая культура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Б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200" b="1">
                          <a:effectLst/>
                        </a:rPr>
                        <a:t>210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extLst>
                  <a:ext uri="{0D108BD9-81ED-4DB2-BD59-A6C34878D82A}">
                    <a16:rowId xmlns:a16="http://schemas.microsoft.com/office/drawing/2014/main" val="3697339196"/>
                  </a:ext>
                </a:extLst>
              </a:tr>
              <a:tr h="357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Основы безопасности жизнедеятельности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Б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200" b="1">
                          <a:effectLst/>
                        </a:rPr>
                        <a:t>70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extLst>
                  <a:ext uri="{0D108BD9-81ED-4DB2-BD59-A6C34878D82A}">
                    <a16:rowId xmlns:a16="http://schemas.microsoft.com/office/drawing/2014/main" val="4113044305"/>
                  </a:ext>
                </a:extLst>
              </a:tr>
              <a:tr h="238802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Индивидуальный проект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ЭК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200" b="1">
                          <a:effectLst/>
                        </a:rPr>
                        <a:t>70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extLst>
                  <a:ext uri="{0D108BD9-81ED-4DB2-BD59-A6C34878D82A}">
                    <a16:rowId xmlns:a16="http://schemas.microsoft.com/office/drawing/2014/main" val="3270327364"/>
                  </a:ext>
                </a:extLst>
              </a:tr>
              <a:tr h="394169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200" b="1" dirty="0">
                          <a:effectLst/>
                        </a:rPr>
                        <a:t>Предметы и курсы по выбору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ФК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200" b="1">
                          <a:effectLst/>
                        </a:rPr>
                        <a:t>70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extLst>
                  <a:ext uri="{0D108BD9-81ED-4DB2-BD59-A6C34878D82A}">
                    <a16:rowId xmlns:a16="http://schemas.microsoft.com/office/drawing/2014/main" val="227836413"/>
                  </a:ext>
                </a:extLst>
              </a:tr>
              <a:tr h="23880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>
                          <a:effectLst/>
                        </a:rPr>
                        <a:t>ИТОГО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ru-RU" sz="1200" b="1" dirty="0">
                          <a:effectLst/>
                        </a:rPr>
                        <a:t>2450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22" marR="385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057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9562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D710C1-8CAD-4943-87D7-DC8D3AE17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Естественно-научный профиль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6B97AE-B0FF-4BEF-B428-6F772E015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8043D5-0B80-4EC1-8C96-4365539DF891}"/>
              </a:ext>
            </a:extLst>
          </p:cNvPr>
          <p:cNvSpPr txBox="1"/>
          <p:nvPr/>
        </p:nvSpPr>
        <p:spPr>
          <a:xfrm>
            <a:off x="1056967" y="2574825"/>
            <a:ext cx="1007806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ориентирует на такие сферы деятельности, как медицина, биотехнологии и др. В данном профиле для изучения на углубленном уровне выбираются учебные предметы и элективные курсы преимущественно из предметных областей «Математика и информатика» и «Естественные науки».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9357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A709767A-B6E8-41C5-B2C1-889DF9050C4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834501" y="833387"/>
            <a:ext cx="10750857" cy="4468916"/>
          </a:xfrm>
        </p:spPr>
        <p:txBody>
          <a:bodyPr wrap="square" rtlCol="0" anchor="ctr">
            <a:spAutoFit/>
          </a:bodyPr>
          <a:lstStyle/>
          <a:p>
            <a:pPr marL="0" indent="0" algn="just">
              <a:spcBef>
                <a:spcPct val="0"/>
              </a:spcBef>
              <a:buNone/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Пункт 4 изложить в следующей редакции: «ГИА включает в себя обязательные экзамены по русскому языку и математике, а также экзамены по двум учебным предметам по выбору обучающегося из числа учебных предметов: </a:t>
            </a:r>
          </a:p>
          <a:p>
            <a:pPr marL="274320" indent="-274320" algn="just">
              <a:spcBef>
                <a:spcPct val="0"/>
              </a:spcBef>
              <a:buFont typeface="Wingdings 3" charset="2"/>
              <a:buChar char=""/>
              <a:defRPr/>
            </a:pP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</a:p>
          <a:p>
            <a:pPr marL="274320" indent="-274320" algn="just">
              <a:spcBef>
                <a:spcPct val="0"/>
              </a:spcBef>
              <a:buFont typeface="Wingdings 3" charset="2"/>
              <a:buChar char=""/>
              <a:defRPr/>
            </a:pP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</a:p>
          <a:p>
            <a:pPr marL="274320" indent="-274320" algn="just">
              <a:spcBef>
                <a:spcPct val="0"/>
              </a:spcBef>
              <a:buFont typeface="Wingdings 3" charset="2"/>
              <a:buChar char=""/>
              <a:defRPr/>
            </a:pP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</a:p>
          <a:p>
            <a:pPr marL="274320" indent="-274320" algn="just">
              <a:spcBef>
                <a:spcPct val="0"/>
              </a:spcBef>
              <a:buFont typeface="Wingdings 3" charset="2"/>
              <a:buChar char=""/>
              <a:defRPr/>
            </a:pP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</a:t>
            </a:r>
          </a:p>
          <a:p>
            <a:pPr marL="274320" indent="-274320" algn="just">
              <a:spcBef>
                <a:spcPct val="0"/>
              </a:spcBef>
              <a:buFont typeface="Wingdings 3" charset="2"/>
              <a:buChar char=""/>
              <a:defRPr/>
            </a:pP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</a:t>
            </a:r>
          </a:p>
          <a:p>
            <a:pPr marL="274320" indent="-274320" algn="just">
              <a:spcBef>
                <a:spcPct val="0"/>
              </a:spcBef>
              <a:buFont typeface="Wingdings 3" charset="2"/>
              <a:buChar char=""/>
              <a:defRPr/>
            </a:pP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</a:p>
          <a:p>
            <a:pPr marL="274320" indent="-274320" algn="just">
              <a:spcBef>
                <a:spcPct val="0"/>
              </a:spcBef>
              <a:buFont typeface="Wingdings 3" charset="2"/>
              <a:buChar char=""/>
              <a:defRPr/>
            </a:pP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</a:p>
          <a:p>
            <a:pPr marL="274320" indent="-274320" algn="just">
              <a:spcBef>
                <a:spcPct val="0"/>
              </a:spcBef>
              <a:buFont typeface="Wingdings 3" charset="2"/>
              <a:buChar char=""/>
              <a:defRPr/>
            </a:pP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(английский, французский, немецкий и испанский языки)</a:t>
            </a:r>
          </a:p>
          <a:p>
            <a:pPr marL="274320" indent="-274320" algn="just">
              <a:spcBef>
                <a:spcPct val="0"/>
              </a:spcBef>
              <a:buFont typeface="Wingdings 3" charset="2"/>
              <a:buChar char=""/>
              <a:defRPr/>
            </a:pP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и информационно-коммуникационные технологии (ИКТ) </a:t>
            </a:r>
          </a:p>
          <a:p>
            <a:pPr marL="0" indent="539750" algn="just">
              <a:spcBef>
                <a:spcPct val="0"/>
              </a:spcBef>
              <a:buNone/>
              <a:defRPr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EF6AE5-E9AB-4D8E-9C4C-5F082EFBB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216310"/>
            <a:ext cx="10515600" cy="45719"/>
          </a:xfrm>
        </p:spPr>
        <p:txBody>
          <a:bodyPr>
            <a:normAutofit fontScale="90000"/>
          </a:bodyPr>
          <a:lstStyle/>
          <a:p>
            <a:pPr algn="ctr"/>
            <a:endParaRPr lang="ru-RU" sz="12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C6EFAAB-3B68-4BFE-A9A3-46EF8E7CA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945292"/>
              </p:ext>
            </p:extLst>
          </p:nvPr>
        </p:nvGraphicFramePr>
        <p:xfrm>
          <a:off x="587229" y="108155"/>
          <a:ext cx="11190914" cy="6618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2179">
                  <a:extLst>
                    <a:ext uri="{9D8B030D-6E8A-4147-A177-3AD203B41FA5}">
                      <a16:colId xmlns:a16="http://schemas.microsoft.com/office/drawing/2014/main" val="2221318508"/>
                    </a:ext>
                  </a:extLst>
                </a:gridCol>
                <a:gridCol w="3862179">
                  <a:extLst>
                    <a:ext uri="{9D8B030D-6E8A-4147-A177-3AD203B41FA5}">
                      <a16:colId xmlns:a16="http://schemas.microsoft.com/office/drawing/2014/main" val="3129507200"/>
                    </a:ext>
                  </a:extLst>
                </a:gridCol>
                <a:gridCol w="1733278">
                  <a:extLst>
                    <a:ext uri="{9D8B030D-6E8A-4147-A177-3AD203B41FA5}">
                      <a16:colId xmlns:a16="http://schemas.microsoft.com/office/drawing/2014/main" val="3159994998"/>
                    </a:ext>
                  </a:extLst>
                </a:gridCol>
                <a:gridCol w="1733278">
                  <a:extLst>
                    <a:ext uri="{9D8B030D-6E8A-4147-A177-3AD203B41FA5}">
                      <a16:colId xmlns:a16="http://schemas.microsoft.com/office/drawing/2014/main" val="4014133192"/>
                    </a:ext>
                  </a:extLst>
                </a:gridCol>
              </a:tblGrid>
              <a:tr h="58569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Предметная область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effectLst/>
                        </a:rPr>
                        <a:t>Учебный предмет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Уровень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Количество часов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extLst>
                  <a:ext uri="{0D108BD9-81ED-4DB2-BD59-A6C34878D82A}">
                    <a16:rowId xmlns:a16="http://schemas.microsoft.com/office/drawing/2014/main" val="2105067966"/>
                  </a:ext>
                </a:extLst>
              </a:tr>
              <a:tr h="296712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Русский язык и литература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Русский язык 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Б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70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extLst>
                  <a:ext uri="{0D108BD9-81ED-4DB2-BD59-A6C34878D82A}">
                    <a16:rowId xmlns:a16="http://schemas.microsoft.com/office/drawing/2014/main" val="3712943206"/>
                  </a:ext>
                </a:extLst>
              </a:tr>
              <a:tr h="296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effectLst/>
                        </a:rPr>
                        <a:t>Литература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Б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210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extLst>
                  <a:ext uri="{0D108BD9-81ED-4DB2-BD59-A6C34878D82A}">
                    <a16:rowId xmlns:a16="http://schemas.microsoft.com/office/drawing/2014/main" val="3188143998"/>
                  </a:ext>
                </a:extLst>
              </a:tr>
              <a:tr h="38235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Родной язык и родная литература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Родная литература / Родной язык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Б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extLst>
                  <a:ext uri="{0D108BD9-81ED-4DB2-BD59-A6C34878D82A}">
                    <a16:rowId xmlns:a16="http://schemas.microsoft.com/office/drawing/2014/main" val="3843557912"/>
                  </a:ext>
                </a:extLst>
              </a:tr>
              <a:tr h="277166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effectLst/>
                        </a:rPr>
                        <a:t>Математика и информатика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effectLst/>
                        </a:rPr>
                        <a:t>Математика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У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600" b="1">
                          <a:effectLst/>
                        </a:rPr>
                        <a:t>420 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extLst>
                  <a:ext uri="{0D108BD9-81ED-4DB2-BD59-A6C34878D82A}">
                    <a16:rowId xmlns:a16="http://schemas.microsoft.com/office/drawing/2014/main" val="14542071"/>
                  </a:ext>
                </a:extLst>
              </a:tr>
              <a:tr h="296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effectLst/>
                        </a:rPr>
                        <a:t>Информатика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Б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600" b="1">
                          <a:effectLst/>
                        </a:rPr>
                        <a:t>70 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extLst>
                  <a:ext uri="{0D108BD9-81ED-4DB2-BD59-A6C34878D82A}">
                    <a16:rowId xmlns:a16="http://schemas.microsoft.com/office/drawing/2014/main" val="231436836"/>
                  </a:ext>
                </a:extLst>
              </a:tr>
              <a:tr h="382351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Иностранные языки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effectLst/>
                        </a:rPr>
                        <a:t>Иностранный язык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Б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600" b="1">
                          <a:effectLst/>
                        </a:rPr>
                        <a:t>210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extLst>
                  <a:ext uri="{0D108BD9-81ED-4DB2-BD59-A6C34878D82A}">
                    <a16:rowId xmlns:a16="http://schemas.microsoft.com/office/drawing/2014/main" val="417870907"/>
                  </a:ext>
                </a:extLst>
              </a:tr>
              <a:tr h="296712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Естественные науки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Химия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У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600" b="1">
                          <a:effectLst/>
                        </a:rPr>
                        <a:t>350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extLst>
                  <a:ext uri="{0D108BD9-81ED-4DB2-BD59-A6C34878D82A}">
                    <a16:rowId xmlns:a16="http://schemas.microsoft.com/office/drawing/2014/main" val="933775285"/>
                  </a:ext>
                </a:extLst>
              </a:tr>
              <a:tr h="296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Биология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У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600" b="1">
                          <a:effectLst/>
                        </a:rPr>
                        <a:t>210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extLst>
                  <a:ext uri="{0D108BD9-81ED-4DB2-BD59-A6C34878D82A}">
                    <a16:rowId xmlns:a16="http://schemas.microsoft.com/office/drawing/2014/main" val="2437382036"/>
                  </a:ext>
                </a:extLst>
              </a:tr>
              <a:tr h="382351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Общественные науки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История (Россия в мире)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Б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600" b="1">
                          <a:effectLst/>
                        </a:rPr>
                        <a:t>140 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extLst>
                  <a:ext uri="{0D108BD9-81ED-4DB2-BD59-A6C34878D82A}">
                    <a16:rowId xmlns:a16="http://schemas.microsoft.com/office/drawing/2014/main" val="2820436312"/>
                  </a:ext>
                </a:extLst>
              </a:tr>
              <a:tr h="296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Теория познания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ЭК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600" b="1">
                          <a:effectLst/>
                        </a:rPr>
                        <a:t>70 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extLst>
                  <a:ext uri="{0D108BD9-81ED-4DB2-BD59-A6C34878D82A}">
                    <a16:rowId xmlns:a16="http://schemas.microsoft.com/office/drawing/2014/main" val="3531187085"/>
                  </a:ext>
                </a:extLst>
              </a:tr>
              <a:tr h="382351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effectLst/>
                        </a:rPr>
                        <a:t>Физическая культура, экология и ОБЖ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Физическая культура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Б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600" b="1">
                          <a:effectLst/>
                        </a:rPr>
                        <a:t>210 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extLst>
                  <a:ext uri="{0D108BD9-81ED-4DB2-BD59-A6C34878D82A}">
                    <a16:rowId xmlns:a16="http://schemas.microsoft.com/office/drawing/2014/main" val="210918521"/>
                  </a:ext>
                </a:extLst>
              </a:tr>
              <a:tr h="2808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effectLst/>
                        </a:rPr>
                        <a:t>Основы безопасности жизнедеятельности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Б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600" b="1">
                          <a:effectLst/>
                        </a:rPr>
                        <a:t>70 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extLst>
                  <a:ext uri="{0D108BD9-81ED-4DB2-BD59-A6C34878D82A}">
                    <a16:rowId xmlns:a16="http://schemas.microsoft.com/office/drawing/2014/main" val="2302616653"/>
                  </a:ext>
                </a:extLst>
              </a:tr>
              <a:tr h="382351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Индивидуальный проект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ЭК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600" b="1">
                          <a:effectLst/>
                        </a:rPr>
                        <a:t>70 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extLst>
                  <a:ext uri="{0D108BD9-81ED-4DB2-BD59-A6C34878D82A}">
                    <a16:rowId xmlns:a16="http://schemas.microsoft.com/office/drawing/2014/main" val="1491763862"/>
                  </a:ext>
                </a:extLst>
              </a:tr>
              <a:tr h="296712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Биофизика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ЭК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600" b="1">
                          <a:effectLst/>
                        </a:rPr>
                        <a:t>70 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extLst>
                  <a:ext uri="{0D108BD9-81ED-4DB2-BD59-A6C34878D82A}">
                    <a16:rowId xmlns:a16="http://schemas.microsoft.com/office/drawing/2014/main" val="2685998740"/>
                  </a:ext>
                </a:extLst>
              </a:tr>
              <a:tr h="382351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Предметы и курсы по выбору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ФК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280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extLst>
                  <a:ext uri="{0D108BD9-81ED-4DB2-BD59-A6C34878D82A}">
                    <a16:rowId xmlns:a16="http://schemas.microsoft.com/office/drawing/2014/main" val="919044592"/>
                  </a:ext>
                </a:extLst>
              </a:tr>
              <a:tr h="29671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ИТОГО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effectLst/>
                        </a:rPr>
                        <a:t>2450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59" marR="330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541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6180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>
            <a:extLst>
              <a:ext uri="{FF2B5EF4-FFF2-40B4-BE49-F238E27FC236}">
                <a16:creationId xmlns:a16="http://schemas.microsoft.com/office/drawing/2014/main" id="{0F914320-B07B-4520-A55A-B818A2CB3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82" y="365125"/>
            <a:ext cx="11239130" cy="612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Rectangle 2">
            <a:extLst>
              <a:ext uri="{FF2B5EF4-FFF2-40B4-BE49-F238E27FC236}">
                <a16:creationId xmlns:a16="http://schemas.microsoft.com/office/drawing/2014/main" id="{579E9754-10DC-47D1-B61A-C65B43FD6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04D85FB-89A5-4BB0-BA3D-1DB4F6F702EA}"/>
              </a:ext>
            </a:extLst>
          </p:cNvPr>
          <p:cNvSpPr/>
          <p:nvPr/>
        </p:nvSpPr>
        <p:spPr>
          <a:xfrm>
            <a:off x="506027" y="1702406"/>
            <a:ext cx="11452194" cy="4237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ОГЭ для выпускников 9 классов пройдет в три этапа: досрочный (с 20 апреля по 14 мая), основной (с 20  мая по 02 июля) и дополнительный (с 5  по 15 сентября).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Заявления на участие в ГИА-9 – до 1 марта 2022 года.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Проекты расписания опубликованы на Федеральном портале проектов нормативных правовых актов для общественного обсуждения.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09CA834-304C-416D-94BD-6119D415E1C7}"/>
              </a:ext>
            </a:extLst>
          </p:cNvPr>
          <p:cNvSpPr/>
          <p:nvPr/>
        </p:nvSpPr>
        <p:spPr>
          <a:xfrm>
            <a:off x="692457" y="357751"/>
            <a:ext cx="10857391" cy="2275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расписания ГИА.</a:t>
            </a:r>
            <a:endParaRPr lang="ru-RU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Федеральная служба по надзору в сфере образования и науки опубликовала проекты расписания единого государственного экзамена (ЕГЭ), основного государственного экзамена (ОГЭ) и государственного выпускного экзамена (ГВЭ) на 2022 год.</a:t>
            </a:r>
          </a:p>
        </p:txBody>
      </p:sp>
    </p:spTree>
    <p:extLst>
      <p:ext uri="{BB962C8B-B14F-4D97-AF65-F5344CB8AC3E}">
        <p14:creationId xmlns:p14="http://schemas.microsoft.com/office/powerpoint/2010/main" val="2648580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232DE5C-1EDF-4407-9624-6CC690BE1FF3}"/>
              </a:ext>
            </a:extLst>
          </p:cNvPr>
          <p:cNvSpPr/>
          <p:nvPr/>
        </p:nvSpPr>
        <p:spPr>
          <a:xfrm>
            <a:off x="270933" y="304800"/>
            <a:ext cx="11582400" cy="5946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Основной период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20,21 мая (пятница, суббота) – иностранные языки (английский, французский, немецкий, испанский);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23 мая (понедельник) – математика;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мая (четверг) – обществознание;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июня (среда) – история, физика, биология, химия;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7 июня (вторник) – биология, информатика, география, химия;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 июня (пятница) – литература, физика, информатика, география;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15 июня (среда) – русский язык;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554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746BE64-3AFA-4504-BB24-6896209372A3}"/>
              </a:ext>
            </a:extLst>
          </p:cNvPr>
          <p:cNvSpPr/>
          <p:nvPr/>
        </p:nvSpPr>
        <p:spPr>
          <a:xfrm>
            <a:off x="834501" y="592668"/>
            <a:ext cx="1090029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 </a:t>
            </a:r>
          </a:p>
          <a:p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27 июня (понедельник) – по всем учебным предметам (кроме русского языка и математики); </a:t>
            </a:r>
          </a:p>
          <a:p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28 июня (вторник) – русский язык; </a:t>
            </a:r>
          </a:p>
          <a:p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29 июня (среда) – по всем учебным предметам (кроме русского языка и математики); </a:t>
            </a:r>
          </a:p>
          <a:p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30 июня (четверг) – математика; </a:t>
            </a:r>
          </a:p>
          <a:p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июля (пятница) – по всем учебным предметам; </a:t>
            </a:r>
          </a:p>
          <a:p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июля (суббота) – по всем учебным предметам;</a:t>
            </a:r>
          </a:p>
        </p:txBody>
      </p:sp>
    </p:spTree>
    <p:extLst>
      <p:ext uri="{BB962C8B-B14F-4D97-AF65-F5344CB8AC3E}">
        <p14:creationId xmlns:p14="http://schemas.microsoft.com/office/powerpoint/2010/main" val="2277538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CE5734-14EF-4F2F-9167-23D1DFA928B1}"/>
              </a:ext>
            </a:extLst>
          </p:cNvPr>
          <p:cNvSpPr txBox="1"/>
          <p:nvPr/>
        </p:nvSpPr>
        <p:spPr>
          <a:xfrm>
            <a:off x="389467" y="338667"/>
            <a:ext cx="1119293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 </a:t>
            </a:r>
          </a:p>
          <a:p>
            <a:pPr algn="ctr"/>
            <a:endParaRPr lang="ru-RU" sz="4000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4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 сентября (понедельник) – математика;</a:t>
            </a:r>
          </a:p>
          <a:p>
            <a:pPr algn="l"/>
            <a:r>
              <a:rPr lang="ru-RU" sz="4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8 сентября (четверг) – русский язык;</a:t>
            </a:r>
          </a:p>
          <a:p>
            <a:pPr algn="l"/>
            <a:r>
              <a:rPr lang="ru-RU" sz="4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12 сентября (понедельник) – история, биология, физика, география; </a:t>
            </a:r>
          </a:p>
          <a:p>
            <a:pPr algn="l"/>
            <a:r>
              <a:rPr lang="ru-RU" sz="4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15 сентября (четверг) – обществознание, химия, информатика, литература, иностранные языки.</a:t>
            </a:r>
          </a:p>
        </p:txBody>
      </p:sp>
    </p:spTree>
    <p:extLst>
      <p:ext uri="{BB962C8B-B14F-4D97-AF65-F5344CB8AC3E}">
        <p14:creationId xmlns:p14="http://schemas.microsoft.com/office/powerpoint/2010/main" val="21352663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3210</Words>
  <Application>Microsoft Office PowerPoint</Application>
  <PresentationFormat>Широкоэкранный</PresentationFormat>
  <Paragraphs>559</Paragraphs>
  <Slides>51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8" baseType="lpstr">
      <vt:lpstr>Arial</vt:lpstr>
      <vt:lpstr>Calibri</vt:lpstr>
      <vt:lpstr>Calibri Light</vt:lpstr>
      <vt:lpstr>Cambria</vt:lpstr>
      <vt:lpstr>Times New Roman</vt:lpstr>
      <vt:lpstr>Wingdings 3</vt:lpstr>
      <vt:lpstr>Тема Office</vt:lpstr>
      <vt:lpstr>       Родительская конференция  для 9-х классов </vt:lpstr>
      <vt:lpstr>План:</vt:lpstr>
      <vt:lpstr>ФОРМЫ ПРОВЕДЕНИЯ ГИА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Итоговое собеседование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ФГОС СОО</vt:lpstr>
      <vt:lpstr>Правовое и документационное обеспечение введения и реализации ФГОС</vt:lpstr>
      <vt:lpstr>Предметные результаты освоения основной образовательной программы СОО</vt:lpstr>
      <vt:lpstr>Предметные результаты освоения основной образовательной программы СОО</vt:lpstr>
      <vt:lpstr>Организация внеурочной деятельности на уровне СОО</vt:lpstr>
      <vt:lpstr>Система внутренней оценки качества образования на уровне СОО</vt:lpstr>
      <vt:lpstr>Учебный план</vt:lpstr>
      <vt:lpstr>Моделирование учебного плана</vt:lpstr>
      <vt:lpstr>Общими для включения во все учебные планы являются учебные предметы:</vt:lpstr>
      <vt:lpstr>Презентация PowerPoint</vt:lpstr>
      <vt:lpstr>Профильность старшей школы</vt:lpstr>
      <vt:lpstr>Профильность старшей школы</vt:lpstr>
      <vt:lpstr>Общее требование к формированию учебных планов</vt:lpstr>
      <vt:lpstr>Обязательность проектной деятельности</vt:lpstr>
      <vt:lpstr>Индивидуальный проект обучающихся</vt:lpstr>
      <vt:lpstr>Учебный план определяет</vt:lpstr>
      <vt:lpstr>Государственная (итоговая) аттестация на уровне СОО</vt:lpstr>
      <vt:lpstr>Особенности ФГОС СОО</vt:lpstr>
      <vt:lpstr>Технологический профиль (пример)</vt:lpstr>
      <vt:lpstr>Презентация PowerPoint</vt:lpstr>
      <vt:lpstr>Предметы и курсы по выбору </vt:lpstr>
      <vt:lpstr>Социально-экономический профиль  </vt:lpstr>
      <vt:lpstr>Социально-экономический профиль  </vt:lpstr>
      <vt:lpstr>Гуманитарный профиль</vt:lpstr>
      <vt:lpstr>Гуманитарный профиль  </vt:lpstr>
      <vt:lpstr>Естественно-научный профиль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Проверка2 Пользователь</dc:creator>
  <cp:lastModifiedBy>Проверка2 Пользователь</cp:lastModifiedBy>
  <cp:revision>30</cp:revision>
  <dcterms:created xsi:type="dcterms:W3CDTF">2019-09-16T07:39:24Z</dcterms:created>
  <dcterms:modified xsi:type="dcterms:W3CDTF">2021-10-09T05:33:41Z</dcterms:modified>
</cp:coreProperties>
</file>